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</p:sldIdLst>
  <p:sldSz cy="6858000" cx="12192000"/>
  <p:notesSz cx="6858000" cy="9144000"/>
  <p:embeddedFontLst>
    <p:embeddedFont>
      <p:font typeface="Overlock"/>
      <p:regular r:id="rId86"/>
      <p:bold r:id="rId87"/>
      <p:italic r:id="rId88"/>
      <p:boldItalic r:id="rId89"/>
    </p:embeddedFont>
    <p:embeddedFont>
      <p:font typeface="Source Sans Pro Light"/>
      <p:regular r:id="rId90"/>
      <p:bold r:id="rId91"/>
      <p:italic r:id="rId92"/>
      <p:boldItalic r:id="rId93"/>
    </p:embeddedFont>
    <p:embeddedFont>
      <p:font typeface="Source Sans Pro Black"/>
      <p:bold r:id="rId94"/>
      <p:boldItalic r:id="rId95"/>
    </p:embeddedFont>
    <p:embeddedFont>
      <p:font typeface="Source Sans Pro"/>
      <p:regular r:id="rId96"/>
      <p:bold r:id="rId97"/>
      <p:italic r:id="rId98"/>
      <p:boldItalic r:id="rId99"/>
    </p:embeddedFont>
    <p:embeddedFont>
      <p:font typeface="Cambria Math"/>
      <p:regular r:id="rId10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0" Type="http://schemas.openxmlformats.org/officeDocument/2006/relationships/font" Target="fonts/CambriaMath-regular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font" Target="fonts/SourceSansProBlack-boldItalic.fntdata"/><Relationship Id="rId94" Type="http://schemas.openxmlformats.org/officeDocument/2006/relationships/font" Target="fonts/SourceSansProBlack-bold.fntdata"/><Relationship Id="rId97" Type="http://schemas.openxmlformats.org/officeDocument/2006/relationships/font" Target="fonts/SourceSansPro-bold.fntdata"/><Relationship Id="rId96" Type="http://schemas.openxmlformats.org/officeDocument/2006/relationships/font" Target="fonts/SourceSansPro-regular.fntdata"/><Relationship Id="rId11" Type="http://schemas.openxmlformats.org/officeDocument/2006/relationships/slide" Target="slides/slide7.xml"/><Relationship Id="rId99" Type="http://schemas.openxmlformats.org/officeDocument/2006/relationships/font" Target="fonts/SourceSansPro-boldItalic.fntdata"/><Relationship Id="rId10" Type="http://schemas.openxmlformats.org/officeDocument/2006/relationships/slide" Target="slides/slide6.xml"/><Relationship Id="rId98" Type="http://schemas.openxmlformats.org/officeDocument/2006/relationships/font" Target="fonts/SourceSansPr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font" Target="fonts/SourceSansProLight-bold.fntdata"/><Relationship Id="rId90" Type="http://schemas.openxmlformats.org/officeDocument/2006/relationships/font" Target="fonts/SourceSansProLight-regular.fntdata"/><Relationship Id="rId93" Type="http://schemas.openxmlformats.org/officeDocument/2006/relationships/font" Target="fonts/SourceSansProLight-boldItalic.fntdata"/><Relationship Id="rId92" Type="http://schemas.openxmlformats.org/officeDocument/2006/relationships/font" Target="fonts/SourceSansProLight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font" Target="fonts/Overlock-regular.fntdata"/><Relationship Id="rId85" Type="http://schemas.openxmlformats.org/officeDocument/2006/relationships/slide" Target="slides/slide81.xml"/><Relationship Id="rId88" Type="http://schemas.openxmlformats.org/officeDocument/2006/relationships/font" Target="fonts/Overlock-italic.fntdata"/><Relationship Id="rId87" Type="http://schemas.openxmlformats.org/officeDocument/2006/relationships/font" Target="fonts/Overlock-bold.fntdata"/><Relationship Id="rId89" Type="http://schemas.openxmlformats.org/officeDocument/2006/relationships/font" Target="fonts/Overlock-boldItalic.fntdata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Poisson_regression" TargetMode="External"/><Relationship Id="rId3" Type="http://schemas.openxmlformats.org/officeDocument/2006/relationships/hyperlink" Target="https://en.wikipedia.org/wiki/Poisson_regression" TargetMode="External"/><Relationship Id="rId4" Type="http://schemas.openxmlformats.org/officeDocument/2006/relationships/hyperlink" Target="https://en.wikipedia.org/wiki/Ordinary_least_squares" TargetMode="Externa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40b7de874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e40b7de874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e40b7de874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Não poderíamos simplesmente excluir os registros com dados nulos por ser Série Temporal</a:t>
            </a:r>
            <a:endParaRPr/>
          </a:p>
        </p:txBody>
      </p:sp>
      <p:sp>
        <p:nvSpPr>
          <p:cNvPr id="665" name="Google Shape;66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e3cede93a6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Distancia dos valores de San Juan</a:t>
            </a:r>
            <a:endParaRPr/>
          </a:p>
        </p:txBody>
      </p:sp>
      <p:sp>
        <p:nvSpPr>
          <p:cNvPr id="738" name="Google Shape;738;ge3cede93a6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e3cede93a6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e3cede93a6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Deslocamento </a:t>
            </a:r>
            <a:r>
              <a:rPr lang="en-US"/>
              <a:t>dos valores de San Juan</a:t>
            </a:r>
            <a:endParaRPr/>
          </a:p>
        </p:txBody>
      </p:sp>
      <p:sp>
        <p:nvSpPr>
          <p:cNvPr id="772" name="Google Shape;77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e3cede93a6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Deslocamento dos valores de San Juan</a:t>
            </a:r>
            <a:endParaRPr/>
          </a:p>
        </p:txBody>
      </p:sp>
      <p:sp>
        <p:nvSpPr>
          <p:cNvPr id="781" name="Google Shape;781;ge3cede93a6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e3ea58c749_1_3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ge3ea58c749_1_3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e3ea58c749_1_3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e3ea58c749_1_3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3ea58c749_1_3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e3ea58c749_1_3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e3ea58c749_1_3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ge3ea58c749_1_3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e3ea58c749_1_3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ge3ea58c749_1_3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e3ea58c749_1_3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ge3ea58c749_1_3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e3cede93a6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ge3cede93a6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e3ea58c74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ge3ea58c74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e3cede93a6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ge3cede93a6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e2bbebe76a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ge2bbebe76a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3ea58c749_1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ge3ea58c749_1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e3ea58c749_1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ge3ea58c749_1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e3ea58c749_1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Transpor tabela</a:t>
            </a:r>
            <a:endParaRPr/>
          </a:p>
        </p:txBody>
      </p:sp>
      <p:sp>
        <p:nvSpPr>
          <p:cNvPr id="1062" name="Google Shape;1062;ge3ea58c749_1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e3ea58c749_1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Transpor tabela</a:t>
            </a:r>
            <a:endParaRPr/>
          </a:p>
        </p:txBody>
      </p:sp>
      <p:sp>
        <p:nvSpPr>
          <p:cNvPr id="1070" name="Google Shape;1070;ge3ea58c749_1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e3ea58c749_1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Transpor tabela</a:t>
            </a:r>
            <a:endParaRPr/>
          </a:p>
        </p:txBody>
      </p:sp>
      <p:sp>
        <p:nvSpPr>
          <p:cNvPr id="1079" name="Google Shape;1079;ge3ea58c749_1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e3ea58c749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ge3ea58c749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e3ea58c749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 primeira forma de encontrarmos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𝛼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será realizando testes com vários valores dentro de uma determinada faixa e verificando como nosso modelo se comporta em cada caso. Ou seja, vamos calcular a regressão binomial negativa para diversos valores de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𝛼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e então calcular o erro do modelo (utilizando os dados de teste). O valor de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𝛼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que produzir o modelo com menor erro será o escolhido.</a:t>
            </a:r>
            <a:endParaRPr/>
          </a:p>
        </p:txBody>
      </p:sp>
      <p:sp>
        <p:nvSpPr>
          <p:cNvPr id="1096" name="Google Shape;1096;ge3ea58c749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e3ea58c749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ge3ea58c749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e3ea58c749_1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ge3ea58c749_1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e3ea58c749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ge3ea58c749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e3ea58c749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ge3ea58c749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e3ea58c749_1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Nesta equação, para o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𝑖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-ésimo registro do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dataset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𝑦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𝑖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se refere ao rótulo do registro (total_cases) e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𝜆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𝑖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se refere à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taxa de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𝑦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𝑖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por unidade de exposição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 O vetor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𝜆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é uma característica de conjunto de dados contáveis e pode ser interpretado como o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risco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de uma nova ocorrência do evento durante um período de exposição específico. Podemos encontrar seus valores aplicando uma</a:t>
            </a:r>
            <a:r>
              <a:rPr lang="en-US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/>
              </a:rPr>
              <a:t>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regressão de Poisson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ao conjunto de dados.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Tendo os vetores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𝑦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e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𝜆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conseguimos resolver o lado esquerdo da equação acima, e reduzimos nosso problema a uma equação linear de uma reta com intercepto </a:t>
            </a:r>
            <a:r>
              <a:rPr lang="en-US" sz="14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 Para finalmente encontrar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𝛼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calculamos a regressão utilizando o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Método dos Mínimos Quadrados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e teremos como coeficiente da reta o valor de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𝛼.</a:t>
            </a:r>
            <a:endParaRPr i="1" sz="14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ge3ea58c749_1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e3ea58c749_1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ge3ea58c749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e3ea58c749_1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ge3ea58c749_1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e3ea58c749_1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ge3ea58c749_1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e3ea58c749_1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ge3ea58c749_1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e3ea58c749_1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ge3ea58c749_1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e3ea58c749_1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ge3ea58c749_1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e3ea58c749_1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ge3ea58c749_1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e3ea58c749_1_2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V0: NB se reduz à média de total_cases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V1: Grande oscilação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V2: Parece se ajustar melhor ao comportamento da curva de teste, porém não “reconhece” os picos de surto epidêmico</a:t>
            </a:r>
            <a:endParaRPr/>
          </a:p>
        </p:txBody>
      </p:sp>
      <p:sp>
        <p:nvSpPr>
          <p:cNvPr id="1225" name="Google Shape;1225;ge3ea58c749_1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e3ea58c749_1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V1 oscila menos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Maior diferença entre modelos</a:t>
            </a:r>
            <a:endParaRPr/>
          </a:p>
        </p:txBody>
      </p:sp>
      <p:sp>
        <p:nvSpPr>
          <p:cNvPr id="1233" name="Google Shape;1233;ge3ea58c749_1_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3ea58c749_1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ge3ea58c749_1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e3ea58c749_1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ge3ea58c749_1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e4079217db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ge4079217db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e2ce66dbcd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ge2ce66dbcd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2ce66dbcd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ge2ce66dbcd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e2ce66dbcd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ge2ce66dbcd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e2ce66dbcd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ge2ce66dbcd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e2ce66dbcd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ge2ce66dbcd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e4079217db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ge4079217db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e4079217db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ge4079217db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" showMasterSp="0">
  <p:cSld name="Title Slide with Image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/>
          <p:nvPr>
            <p:ph idx="2" type="pic"/>
          </p:nvPr>
        </p:nvSpPr>
        <p:spPr>
          <a:xfrm>
            <a:off x="86715" y="86714"/>
            <a:ext cx="12018572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0" lIns="360000" spcFirstLastPara="1" rIns="0" wrap="square" tIns="360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type="ctrTitle"/>
          </p:nvPr>
        </p:nvSpPr>
        <p:spPr>
          <a:xfrm>
            <a:off x="0" y="1768422"/>
            <a:ext cx="6840000" cy="23876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" type="subTitle"/>
          </p:nvPr>
        </p:nvSpPr>
        <p:spPr>
          <a:xfrm>
            <a:off x="0" y="4153578"/>
            <a:ext cx="6840000" cy="936000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t" bIns="0" lIns="432000" spcFirstLastPara="1" rIns="0" wrap="square" tIns="1440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Half Image">
  <p:cSld name="Title Slide with Half Image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"/>
          <p:cNvSpPr/>
          <p:nvPr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1"/>
          <p:cNvSpPr/>
          <p:nvPr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1"/>
          <p:cNvSpPr/>
          <p:nvPr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1"/>
          <p:cNvSpPr/>
          <p:nvPr>
            <p:ph idx="2" type="pic"/>
          </p:nvPr>
        </p:nvSpPr>
        <p:spPr>
          <a:xfrm>
            <a:off x="86714" y="86714"/>
            <a:ext cx="6009285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11"/>
          <p:cNvSpPr txBox="1"/>
          <p:nvPr>
            <p:ph type="ctrTitle"/>
          </p:nvPr>
        </p:nvSpPr>
        <p:spPr>
          <a:xfrm>
            <a:off x="6095999" y="86714"/>
            <a:ext cx="6009287" cy="406840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288000" spcFirstLastPara="1" rIns="43200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11"/>
          <p:cNvSpPr txBox="1"/>
          <p:nvPr>
            <p:ph idx="1" type="subTitle"/>
          </p:nvPr>
        </p:nvSpPr>
        <p:spPr>
          <a:xfrm>
            <a:off x="6095999" y="4152672"/>
            <a:ext cx="6009287" cy="1818422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txBody>
          <a:bodyPr anchorCtr="0" anchor="t" bIns="0" lIns="288000" spcFirstLastPara="1" rIns="432000" wrap="square" tIns="14400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7" name="Google Shape;217;p1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p11"/>
          <p:cNvSpPr txBox="1"/>
          <p:nvPr/>
        </p:nvSpPr>
        <p:spPr>
          <a:xfrm>
            <a:off x="5861957" y="661307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3 Column Image Bullets">
  <p:cSld name="1_3 Column Image Bullets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/>
          <p:nvPr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2"/>
          <p:cNvSpPr/>
          <p:nvPr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2"/>
          <p:cNvSpPr/>
          <p:nvPr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12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1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12"/>
          <p:cNvSpPr txBox="1"/>
          <p:nvPr>
            <p:ph idx="1" type="body"/>
          </p:nvPr>
        </p:nvSpPr>
        <p:spPr>
          <a:xfrm>
            <a:off x="2071452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12"/>
          <p:cNvSpPr txBox="1"/>
          <p:nvPr>
            <p:ph idx="2" type="body"/>
          </p:nvPr>
        </p:nvSpPr>
        <p:spPr>
          <a:xfrm>
            <a:off x="5020543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12"/>
          <p:cNvSpPr txBox="1"/>
          <p:nvPr>
            <p:ph idx="3" type="body"/>
          </p:nvPr>
        </p:nvSpPr>
        <p:spPr>
          <a:xfrm>
            <a:off x="7969634" y="4683647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12"/>
          <p:cNvSpPr txBox="1"/>
          <p:nvPr>
            <p:ph idx="4" type="body"/>
          </p:nvPr>
        </p:nvSpPr>
        <p:spPr>
          <a:xfrm>
            <a:off x="2071453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12"/>
          <p:cNvSpPr txBox="1"/>
          <p:nvPr>
            <p:ph idx="5" type="body"/>
          </p:nvPr>
        </p:nvSpPr>
        <p:spPr>
          <a:xfrm>
            <a:off x="5020543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12"/>
          <p:cNvSpPr txBox="1"/>
          <p:nvPr>
            <p:ph idx="6" type="body"/>
          </p:nvPr>
        </p:nvSpPr>
        <p:spPr>
          <a:xfrm>
            <a:off x="7969635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12"/>
          <p:cNvSpPr txBox="1"/>
          <p:nvPr>
            <p:ph idx="7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12"/>
          <p:cNvSpPr/>
          <p:nvPr>
            <p:ph idx="8" type="pic"/>
          </p:nvPr>
        </p:nvSpPr>
        <p:spPr>
          <a:xfrm>
            <a:off x="2724708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p12"/>
          <p:cNvSpPr/>
          <p:nvPr>
            <p:ph idx="9" type="pic"/>
          </p:nvPr>
        </p:nvSpPr>
        <p:spPr>
          <a:xfrm>
            <a:off x="5672402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12"/>
          <p:cNvSpPr/>
          <p:nvPr>
            <p:ph idx="13" type="pic"/>
          </p:nvPr>
        </p:nvSpPr>
        <p:spPr>
          <a:xfrm>
            <a:off x="8621493" y="2358090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descr="First divider line on slide" id="236" name="Google Shape;236;p12"/>
          <p:cNvCxnSpPr/>
          <p:nvPr/>
        </p:nvCxnSpPr>
        <p:spPr>
          <a:xfrm>
            <a:off x="4626292" y="2033542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Second divider line on slide" id="237" name="Google Shape;237;p12"/>
          <p:cNvCxnSpPr/>
          <p:nvPr/>
        </p:nvCxnSpPr>
        <p:spPr>
          <a:xfrm>
            <a:off x="7575384" y="2033542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Numbers Option 1">
  <p:cSld name="Large Numbers Option 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/>
          <p:nvPr/>
        </p:nvSpPr>
        <p:spPr>
          <a:xfrm>
            <a:off x="0" y="2539992"/>
            <a:ext cx="5373076" cy="4318008"/>
          </a:xfrm>
          <a:custGeom>
            <a:rect b="b" l="l" r="r" t="t"/>
            <a:pathLst>
              <a:path extrusionOk="0" h="4318008" w="5373076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3"/>
          <p:cNvSpPr txBox="1"/>
          <p:nvPr>
            <p:ph idx="1" type="body"/>
          </p:nvPr>
        </p:nvSpPr>
        <p:spPr>
          <a:xfrm>
            <a:off x="906843" y="3429050"/>
            <a:ext cx="4522314" cy="2762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13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Google Shape;244;p13"/>
          <p:cNvSpPr txBox="1"/>
          <p:nvPr>
            <p:ph idx="2" type="body"/>
          </p:nvPr>
        </p:nvSpPr>
        <p:spPr>
          <a:xfrm>
            <a:off x="6774740" y="3429000"/>
            <a:ext cx="4522407" cy="2762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13"/>
          <p:cNvSpPr txBox="1"/>
          <p:nvPr>
            <p:ph idx="3" type="body"/>
          </p:nvPr>
        </p:nvSpPr>
        <p:spPr>
          <a:xfrm>
            <a:off x="906463" y="2278063"/>
            <a:ext cx="4522787" cy="885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b="1" sz="8000"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sz="8000"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sz="8000"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sz="8000"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sz="8000"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13"/>
          <p:cNvSpPr txBox="1"/>
          <p:nvPr>
            <p:ph idx="4" type="body"/>
          </p:nvPr>
        </p:nvSpPr>
        <p:spPr>
          <a:xfrm>
            <a:off x="6762750" y="2278063"/>
            <a:ext cx="4522787" cy="885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b="1" i="0" sz="8000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descr="Middle divider line" id="247" name="Google Shape;247;p13"/>
          <p:cNvCxnSpPr/>
          <p:nvPr/>
        </p:nvCxnSpPr>
        <p:spPr>
          <a:xfrm>
            <a:off x="6096000" y="1391763"/>
            <a:ext cx="0" cy="4588123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 Boxed">
  <p:cSld name="3 Col Boxed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4"/>
          <p:cNvSpPr/>
          <p:nvPr>
            <p:ph idx="1" type="body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fmla="val 50000" name="adj1"/>
              <a:gd fmla="val 25000" name="adj2"/>
              <a:gd fmla="val 15421" name="adj3"/>
              <a:gd fmla="val 80487" name="adj4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14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14"/>
          <p:cNvSpPr/>
          <p:nvPr>
            <p:ph idx="2" type="body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fmla="val 50000" name="adj1"/>
              <a:gd fmla="val 25000" name="adj2"/>
              <a:gd fmla="val 16186" name="adj3"/>
              <a:gd fmla="val 80493" name="adj4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14"/>
          <p:cNvSpPr txBox="1"/>
          <p:nvPr>
            <p:ph idx="3" type="body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p14"/>
          <p:cNvSpPr txBox="1"/>
          <p:nvPr>
            <p:ph idx="4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14"/>
          <p:cNvSpPr txBox="1"/>
          <p:nvPr>
            <p:ph idx="5" type="body"/>
          </p:nvPr>
        </p:nvSpPr>
        <p:spPr>
          <a:xfrm>
            <a:off x="744236" y="1647240"/>
            <a:ext cx="2975578" cy="648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7" name="Google Shape;257;p14"/>
          <p:cNvSpPr txBox="1"/>
          <p:nvPr>
            <p:ph idx="6" type="body"/>
          </p:nvPr>
        </p:nvSpPr>
        <p:spPr>
          <a:xfrm>
            <a:off x="4608336" y="1647040"/>
            <a:ext cx="2975578" cy="648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14"/>
          <p:cNvSpPr txBox="1"/>
          <p:nvPr>
            <p:ph idx="7" type="body"/>
          </p:nvPr>
        </p:nvSpPr>
        <p:spPr>
          <a:xfrm>
            <a:off x="8483986" y="1647240"/>
            <a:ext cx="2975578" cy="6480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Only">
  <p:cSld name="Title and Subtitle Only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"/>
          <p:cNvSpPr/>
          <p:nvPr/>
        </p:nvSpPr>
        <p:spPr>
          <a:xfrm rot="4308689">
            <a:off x="8139110" y="-52404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5"/>
          <p:cNvSpPr/>
          <p:nvPr/>
        </p:nvSpPr>
        <p:spPr>
          <a:xfrm rot="4308689">
            <a:off x="8878526" y="-532562"/>
            <a:ext cx="3571215" cy="3737093"/>
          </a:xfrm>
          <a:custGeom>
            <a:rect b="b" l="l" r="r" t="t"/>
            <a:pathLst>
              <a:path extrusionOk="0" h="3737093" w="3571215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15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5" name="Google Shape;265;p15"/>
          <p:cNvSpPr/>
          <p:nvPr/>
        </p:nvSpPr>
        <p:spPr>
          <a:xfrm rot="4308689">
            <a:off x="9191192" y="1651650"/>
            <a:ext cx="1980696" cy="2066510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5"/>
          <p:cNvSpPr/>
          <p:nvPr/>
        </p:nvSpPr>
        <p:spPr>
          <a:xfrm rot="-7769131">
            <a:off x="9457431" y="3977898"/>
            <a:ext cx="346713" cy="206124"/>
          </a:xfrm>
          <a:custGeom>
            <a:rect b="b" l="l" r="r" t="t"/>
            <a:pathLst>
              <a:path extrusionOk="0" h="206124" w="346713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5"/>
          <p:cNvSpPr/>
          <p:nvPr/>
        </p:nvSpPr>
        <p:spPr>
          <a:xfrm rot="-9168920">
            <a:off x="9528615" y="3713859"/>
            <a:ext cx="710669" cy="335543"/>
          </a:xfrm>
          <a:custGeom>
            <a:rect b="b" l="l" r="r" t="t"/>
            <a:pathLst>
              <a:path extrusionOk="0" h="335543" w="710669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5"/>
          <p:cNvSpPr/>
          <p:nvPr/>
        </p:nvSpPr>
        <p:spPr>
          <a:xfrm rot="4308689">
            <a:off x="8785444" y="1075879"/>
            <a:ext cx="1246227" cy="1580187"/>
          </a:xfrm>
          <a:custGeom>
            <a:rect b="b" l="l" r="r" t="t"/>
            <a:pathLst>
              <a:path extrusionOk="0" h="1580187" w="124622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5"/>
          <p:cNvSpPr/>
          <p:nvPr/>
        </p:nvSpPr>
        <p:spPr>
          <a:xfrm rot="-4406895">
            <a:off x="11374788" y="284642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5"/>
          <p:cNvSpPr/>
          <p:nvPr/>
        </p:nvSpPr>
        <p:spPr>
          <a:xfrm rot="-4406895">
            <a:off x="10879052" y="2627354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5"/>
          <p:cNvSpPr txBox="1"/>
          <p:nvPr>
            <p:ph idx="1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6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6" name="Google Shape;276;p16"/>
          <p:cNvSpPr txBox="1"/>
          <p:nvPr>
            <p:ph idx="1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77" name="Google Shape;277;p16"/>
          <p:cNvCxnSpPr/>
          <p:nvPr/>
        </p:nvCxnSpPr>
        <p:spPr>
          <a:xfrm>
            <a:off x="431800" y="3866682"/>
            <a:ext cx="11339513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8" name="Google Shape;278;p16"/>
          <p:cNvSpPr txBox="1"/>
          <p:nvPr>
            <p:ph idx="2" type="body"/>
          </p:nvPr>
        </p:nvSpPr>
        <p:spPr>
          <a:xfrm>
            <a:off x="412908" y="3973125"/>
            <a:ext cx="415608" cy="201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16"/>
          <p:cNvSpPr txBox="1"/>
          <p:nvPr>
            <p:ph idx="3" type="body"/>
          </p:nvPr>
        </p:nvSpPr>
        <p:spPr>
          <a:xfrm>
            <a:off x="43179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0" name="Google Shape;280;p16"/>
          <p:cNvSpPr txBox="1"/>
          <p:nvPr>
            <p:ph idx="4" type="body"/>
          </p:nvPr>
        </p:nvSpPr>
        <p:spPr>
          <a:xfrm>
            <a:off x="90381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16"/>
          <p:cNvSpPr txBox="1"/>
          <p:nvPr>
            <p:ph idx="5" type="body"/>
          </p:nvPr>
        </p:nvSpPr>
        <p:spPr>
          <a:xfrm>
            <a:off x="1375833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16"/>
          <p:cNvSpPr txBox="1"/>
          <p:nvPr>
            <p:ph idx="6" type="body"/>
          </p:nvPr>
        </p:nvSpPr>
        <p:spPr>
          <a:xfrm>
            <a:off x="1847850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16"/>
          <p:cNvSpPr txBox="1"/>
          <p:nvPr>
            <p:ph idx="7" type="body"/>
          </p:nvPr>
        </p:nvSpPr>
        <p:spPr>
          <a:xfrm>
            <a:off x="6077108" y="3973125"/>
            <a:ext cx="415608" cy="201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16"/>
          <p:cNvSpPr txBox="1"/>
          <p:nvPr>
            <p:ph idx="8" type="body"/>
          </p:nvPr>
        </p:nvSpPr>
        <p:spPr>
          <a:xfrm>
            <a:off x="2319867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16"/>
          <p:cNvSpPr txBox="1"/>
          <p:nvPr>
            <p:ph idx="9" type="body"/>
          </p:nvPr>
        </p:nvSpPr>
        <p:spPr>
          <a:xfrm>
            <a:off x="2791884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6" name="Google Shape;286;p16"/>
          <p:cNvSpPr txBox="1"/>
          <p:nvPr>
            <p:ph idx="13" type="body"/>
          </p:nvPr>
        </p:nvSpPr>
        <p:spPr>
          <a:xfrm>
            <a:off x="3263901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7" name="Google Shape;287;p16"/>
          <p:cNvSpPr txBox="1"/>
          <p:nvPr>
            <p:ph idx="14" type="body"/>
          </p:nvPr>
        </p:nvSpPr>
        <p:spPr>
          <a:xfrm>
            <a:off x="467995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p16"/>
          <p:cNvSpPr txBox="1"/>
          <p:nvPr>
            <p:ph idx="15" type="body"/>
          </p:nvPr>
        </p:nvSpPr>
        <p:spPr>
          <a:xfrm>
            <a:off x="3735918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16"/>
          <p:cNvSpPr txBox="1"/>
          <p:nvPr>
            <p:ph idx="16" type="body"/>
          </p:nvPr>
        </p:nvSpPr>
        <p:spPr>
          <a:xfrm>
            <a:off x="4207935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0" name="Google Shape;290;p16"/>
          <p:cNvSpPr txBox="1"/>
          <p:nvPr>
            <p:ph idx="17" type="body"/>
          </p:nvPr>
        </p:nvSpPr>
        <p:spPr>
          <a:xfrm>
            <a:off x="515196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1" name="Google Shape;291;p16"/>
          <p:cNvSpPr txBox="1"/>
          <p:nvPr>
            <p:ph idx="18" type="body"/>
          </p:nvPr>
        </p:nvSpPr>
        <p:spPr>
          <a:xfrm>
            <a:off x="562398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2" name="Google Shape;292;p16"/>
          <p:cNvSpPr txBox="1"/>
          <p:nvPr>
            <p:ph idx="19" type="body"/>
          </p:nvPr>
        </p:nvSpPr>
        <p:spPr>
          <a:xfrm>
            <a:off x="609599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3" name="Google Shape;293;p16"/>
          <p:cNvSpPr txBox="1"/>
          <p:nvPr>
            <p:ph idx="20" type="body"/>
          </p:nvPr>
        </p:nvSpPr>
        <p:spPr>
          <a:xfrm>
            <a:off x="656801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4" name="Google Shape;294;p16"/>
          <p:cNvSpPr txBox="1"/>
          <p:nvPr>
            <p:ph idx="21" type="body"/>
          </p:nvPr>
        </p:nvSpPr>
        <p:spPr>
          <a:xfrm>
            <a:off x="704002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5" name="Google Shape;295;p16"/>
          <p:cNvSpPr txBox="1"/>
          <p:nvPr>
            <p:ph idx="22" type="body"/>
          </p:nvPr>
        </p:nvSpPr>
        <p:spPr>
          <a:xfrm>
            <a:off x="751204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6" name="Google Shape;296;p16"/>
          <p:cNvSpPr txBox="1"/>
          <p:nvPr>
            <p:ph idx="23" type="body"/>
          </p:nvPr>
        </p:nvSpPr>
        <p:spPr>
          <a:xfrm>
            <a:off x="7984063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7" name="Google Shape;297;p16"/>
          <p:cNvSpPr txBox="1"/>
          <p:nvPr>
            <p:ph idx="24" type="body"/>
          </p:nvPr>
        </p:nvSpPr>
        <p:spPr>
          <a:xfrm>
            <a:off x="8456080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16"/>
          <p:cNvSpPr txBox="1"/>
          <p:nvPr>
            <p:ph idx="25" type="body"/>
          </p:nvPr>
        </p:nvSpPr>
        <p:spPr>
          <a:xfrm>
            <a:off x="8928097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p16"/>
          <p:cNvSpPr txBox="1"/>
          <p:nvPr>
            <p:ph idx="26" type="body"/>
          </p:nvPr>
        </p:nvSpPr>
        <p:spPr>
          <a:xfrm>
            <a:off x="10344148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" name="Google Shape;300;p16"/>
          <p:cNvSpPr txBox="1"/>
          <p:nvPr>
            <p:ph idx="27" type="body"/>
          </p:nvPr>
        </p:nvSpPr>
        <p:spPr>
          <a:xfrm>
            <a:off x="9400114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1" name="Google Shape;301;p16"/>
          <p:cNvSpPr txBox="1"/>
          <p:nvPr>
            <p:ph idx="28" type="body"/>
          </p:nvPr>
        </p:nvSpPr>
        <p:spPr>
          <a:xfrm>
            <a:off x="9872131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16"/>
          <p:cNvSpPr txBox="1"/>
          <p:nvPr>
            <p:ph idx="29" type="body"/>
          </p:nvPr>
        </p:nvSpPr>
        <p:spPr>
          <a:xfrm>
            <a:off x="10816165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16"/>
          <p:cNvSpPr txBox="1"/>
          <p:nvPr>
            <p:ph idx="30" type="body"/>
          </p:nvPr>
        </p:nvSpPr>
        <p:spPr>
          <a:xfrm>
            <a:off x="1128818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4" name="Google Shape;304;p16"/>
          <p:cNvSpPr txBox="1"/>
          <p:nvPr>
            <p:ph idx="31" type="body"/>
          </p:nvPr>
        </p:nvSpPr>
        <p:spPr>
          <a:xfrm>
            <a:off x="5360988" y="2190750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5" name="Google Shape;305;p16"/>
          <p:cNvSpPr txBox="1"/>
          <p:nvPr>
            <p:ph idx="32" type="body"/>
          </p:nvPr>
        </p:nvSpPr>
        <p:spPr>
          <a:xfrm>
            <a:off x="5395728" y="2531196"/>
            <a:ext cx="1724394" cy="1858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No Graphic">
  <p:cSld name="Title Only No Graphic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17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1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3 Members">
  <p:cSld name="Team 3 Members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18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1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4" name="Google Shape;314;p18"/>
          <p:cNvSpPr txBox="1"/>
          <p:nvPr>
            <p:ph idx="1" type="body"/>
          </p:nvPr>
        </p:nvSpPr>
        <p:spPr>
          <a:xfrm>
            <a:off x="2103945" y="3995705"/>
            <a:ext cx="1964171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5" name="Google Shape;315;p18"/>
          <p:cNvSpPr txBox="1"/>
          <p:nvPr>
            <p:ph idx="2" type="body"/>
          </p:nvPr>
        </p:nvSpPr>
        <p:spPr>
          <a:xfrm>
            <a:off x="5955887" y="3995705"/>
            <a:ext cx="1964171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18"/>
          <p:cNvSpPr txBox="1"/>
          <p:nvPr>
            <p:ph idx="3" type="body"/>
          </p:nvPr>
        </p:nvSpPr>
        <p:spPr>
          <a:xfrm>
            <a:off x="9807829" y="3991240"/>
            <a:ext cx="1964171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18"/>
          <p:cNvSpPr txBox="1"/>
          <p:nvPr>
            <p:ph idx="4" type="body"/>
          </p:nvPr>
        </p:nvSpPr>
        <p:spPr>
          <a:xfrm>
            <a:off x="2103945" y="3424428"/>
            <a:ext cx="196417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8" name="Google Shape;318;p18"/>
          <p:cNvSpPr txBox="1"/>
          <p:nvPr>
            <p:ph idx="5" type="body"/>
          </p:nvPr>
        </p:nvSpPr>
        <p:spPr>
          <a:xfrm>
            <a:off x="5955887" y="3424428"/>
            <a:ext cx="1964171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9" name="Google Shape;319;p18"/>
          <p:cNvSpPr txBox="1"/>
          <p:nvPr>
            <p:ph idx="6" type="body"/>
          </p:nvPr>
        </p:nvSpPr>
        <p:spPr>
          <a:xfrm>
            <a:off x="9807830" y="3424428"/>
            <a:ext cx="196417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0" name="Google Shape;320;p18"/>
          <p:cNvSpPr/>
          <p:nvPr>
            <p:ph idx="7" type="pic"/>
          </p:nvPr>
        </p:nvSpPr>
        <p:spPr>
          <a:xfrm>
            <a:off x="431800" y="2808242"/>
            <a:ext cx="1505966" cy="150596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" name="Google Shape;321;p18"/>
          <p:cNvSpPr/>
          <p:nvPr>
            <p:ph idx="8" type="pic"/>
          </p:nvPr>
        </p:nvSpPr>
        <p:spPr>
          <a:xfrm>
            <a:off x="4283742" y="2808242"/>
            <a:ext cx="1505966" cy="150596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" name="Google Shape;322;p18"/>
          <p:cNvSpPr/>
          <p:nvPr>
            <p:ph idx="9" type="pic"/>
          </p:nvPr>
        </p:nvSpPr>
        <p:spPr>
          <a:xfrm>
            <a:off x="8135683" y="2808242"/>
            <a:ext cx="1505966" cy="150596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" name="Google Shape;323;p18"/>
          <p:cNvSpPr txBox="1"/>
          <p:nvPr>
            <p:ph idx="13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" name="Google Shape;324;p18"/>
          <p:cNvSpPr txBox="1"/>
          <p:nvPr>
            <p:ph idx="14" type="body"/>
          </p:nvPr>
        </p:nvSpPr>
        <p:spPr>
          <a:xfrm>
            <a:off x="2103945" y="4311393"/>
            <a:ext cx="1964172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5" name="Google Shape;325;p18"/>
          <p:cNvSpPr txBox="1"/>
          <p:nvPr>
            <p:ph idx="15" type="body"/>
          </p:nvPr>
        </p:nvSpPr>
        <p:spPr>
          <a:xfrm>
            <a:off x="5955887" y="4311393"/>
            <a:ext cx="1963737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6" name="Google Shape;326;p18"/>
          <p:cNvSpPr txBox="1"/>
          <p:nvPr>
            <p:ph idx="16" type="body"/>
          </p:nvPr>
        </p:nvSpPr>
        <p:spPr>
          <a:xfrm>
            <a:off x="9807829" y="4311393"/>
            <a:ext cx="1981200" cy="1138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/>
          <p:nvPr/>
        </p:nvSpPr>
        <p:spPr>
          <a:xfrm rot="-7400842">
            <a:off x="10161654" y="-236402"/>
            <a:ext cx="1957093" cy="1399810"/>
          </a:xfrm>
          <a:custGeom>
            <a:rect b="b" l="l" r="r" t="t"/>
            <a:pathLst>
              <a:path extrusionOk="0" h="1399810" w="1957093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9"/>
          <p:cNvSpPr/>
          <p:nvPr/>
        </p:nvSpPr>
        <p:spPr>
          <a:xfrm rot="6973557">
            <a:off x="9799840" y="198216"/>
            <a:ext cx="748251" cy="780669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19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1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3" name="Google Shape;333;p19"/>
          <p:cNvSpPr/>
          <p:nvPr/>
        </p:nvSpPr>
        <p:spPr>
          <a:xfrm rot="5483574">
            <a:off x="9854193" y="80859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9"/>
          <p:cNvSpPr/>
          <p:nvPr/>
        </p:nvSpPr>
        <p:spPr>
          <a:xfrm rot="-7364292">
            <a:off x="11753205" y="112024"/>
            <a:ext cx="332291" cy="247882"/>
          </a:xfrm>
          <a:custGeom>
            <a:rect b="b" l="l" r="r" t="t"/>
            <a:pathLst>
              <a:path extrusionOk="0" h="1081038" w="1449157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9"/>
          <p:cNvSpPr/>
          <p:nvPr/>
        </p:nvSpPr>
        <p:spPr>
          <a:xfrm rot="-8263484">
            <a:off x="10313236" y="1084299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9"/>
          <p:cNvSpPr/>
          <p:nvPr/>
        </p:nvSpPr>
        <p:spPr>
          <a:xfrm rot="5738060">
            <a:off x="9844293" y="1032301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9"/>
          <p:cNvSpPr/>
          <p:nvPr/>
        </p:nvSpPr>
        <p:spPr>
          <a:xfrm rot="8291645">
            <a:off x="10081798" y="798094"/>
            <a:ext cx="371360" cy="273702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 showMasterSp="0">
  <p:cSld name="Thank You"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"/>
          <p:cNvSpPr/>
          <p:nvPr>
            <p:ph idx="2" type="pic"/>
          </p:nvPr>
        </p:nvSpPr>
        <p:spPr>
          <a:xfrm>
            <a:off x="86715" y="86714"/>
            <a:ext cx="12018572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0" lIns="360000" spcFirstLastPara="1" rIns="0" wrap="square" tIns="360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" name="Google Shape;340;p20"/>
          <p:cNvSpPr txBox="1"/>
          <p:nvPr>
            <p:ph type="ctrTitle"/>
          </p:nvPr>
        </p:nvSpPr>
        <p:spPr>
          <a:xfrm>
            <a:off x="2494607" y="2237328"/>
            <a:ext cx="7202786" cy="1449788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288000" spcFirstLastPara="1" rIns="216000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Rockwell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20"/>
          <p:cNvSpPr txBox="1"/>
          <p:nvPr>
            <p:ph idx="1" type="subTitle"/>
          </p:nvPr>
        </p:nvSpPr>
        <p:spPr>
          <a:xfrm>
            <a:off x="2494607" y="3684672"/>
            <a:ext cx="5282503" cy="1604172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t" bIns="0" lIns="216000" spcFirstLastPara="1" rIns="576000" wrap="square" tIns="14400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342" name="Google Shape;342;p20"/>
          <p:cNvCxnSpPr/>
          <p:nvPr/>
        </p:nvCxnSpPr>
        <p:spPr>
          <a:xfrm>
            <a:off x="7777113" y="2412127"/>
            <a:ext cx="0" cy="110019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3" name="Google Shape;343;p20"/>
          <p:cNvSpPr txBox="1"/>
          <p:nvPr>
            <p:ph idx="3" type="body"/>
          </p:nvPr>
        </p:nvSpPr>
        <p:spPr>
          <a:xfrm>
            <a:off x="2667000" y="4142258"/>
            <a:ext cx="4508500" cy="277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4" name="Google Shape;344;p20"/>
          <p:cNvSpPr txBox="1"/>
          <p:nvPr>
            <p:ph idx="4" type="body"/>
          </p:nvPr>
        </p:nvSpPr>
        <p:spPr>
          <a:xfrm>
            <a:off x="2667000" y="4448040"/>
            <a:ext cx="4508500" cy="277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5" name="Google Shape;345;p20"/>
          <p:cNvSpPr/>
          <p:nvPr>
            <p:ph idx="5" type="pic"/>
          </p:nvPr>
        </p:nvSpPr>
        <p:spPr>
          <a:xfrm>
            <a:off x="8065008" y="2587752"/>
            <a:ext cx="1344168" cy="704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" name="Google Shape;346;p20"/>
          <p:cNvSpPr txBox="1"/>
          <p:nvPr>
            <p:ph idx="6" type="body"/>
          </p:nvPr>
        </p:nvSpPr>
        <p:spPr>
          <a:xfrm>
            <a:off x="2667000" y="4753821"/>
            <a:ext cx="4508500" cy="277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 rot="-2339177">
            <a:off x="10216425" y="538864"/>
            <a:ext cx="467362" cy="344458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-1222373">
            <a:off x="10678141" y="849218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2339177">
            <a:off x="10717367" y="620572"/>
            <a:ext cx="250689" cy="18476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-1789612">
            <a:off x="11064926" y="78160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 rot="-3322149">
            <a:off x="11152527" y="3820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 rot="-838582">
            <a:off x="11545452" y="1030689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 rot="-4284707">
            <a:off x="11756248" y="2475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"/>
          <p:cNvSpPr/>
          <p:nvPr/>
        </p:nvSpPr>
        <p:spPr>
          <a:xfrm rot="-1517764">
            <a:off x="11448108" y="631127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/>
          <p:nvPr/>
        </p:nvSpPr>
        <p:spPr>
          <a:xfrm rot="-1720268">
            <a:off x="11668879" y="824433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3"/>
          <p:cNvSpPr/>
          <p:nvPr/>
        </p:nvSpPr>
        <p:spPr>
          <a:xfrm rot="328041">
            <a:off x="10094502" y="901548"/>
            <a:ext cx="579699" cy="606799"/>
          </a:xfrm>
          <a:custGeom>
            <a:rect b="b" l="l" r="r" t="t"/>
            <a:pathLst>
              <a:path extrusionOk="0" h="510610" w="487806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3"/>
          <p:cNvSpPr/>
          <p:nvPr/>
        </p:nvSpPr>
        <p:spPr>
          <a:xfrm>
            <a:off x="10871770" y="1202556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"/>
          <p:cNvSpPr/>
          <p:nvPr/>
        </p:nvSpPr>
        <p:spPr>
          <a:xfrm rot="-838582">
            <a:off x="11512604" y="1484835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3"/>
          <p:cNvSpPr/>
          <p:nvPr/>
        </p:nvSpPr>
        <p:spPr>
          <a:xfrm rot="1160487">
            <a:off x="10291662" y="1614015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3"/>
          <p:cNvSpPr/>
          <p:nvPr/>
        </p:nvSpPr>
        <p:spPr>
          <a:xfrm rot="803026">
            <a:off x="11586107" y="2015428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1" type="body"/>
          </p:nvPr>
        </p:nvSpPr>
        <p:spPr>
          <a:xfrm>
            <a:off x="432000" y="11520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"/>
          <p:cNvSpPr txBox="1"/>
          <p:nvPr>
            <p:ph idx="2" type="body"/>
          </p:nvPr>
        </p:nvSpPr>
        <p:spPr>
          <a:xfrm>
            <a:off x="432000" y="1584000"/>
            <a:ext cx="5472000" cy="46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3"/>
          <p:cNvSpPr txBox="1"/>
          <p:nvPr>
            <p:ph idx="3" type="body"/>
          </p:nvPr>
        </p:nvSpPr>
        <p:spPr>
          <a:xfrm>
            <a:off x="6300000" y="1581663"/>
            <a:ext cx="5472000" cy="46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"/>
          <p:cNvSpPr txBox="1"/>
          <p:nvPr>
            <p:ph idx="4" type="body"/>
          </p:nvPr>
        </p:nvSpPr>
        <p:spPr>
          <a:xfrm>
            <a:off x="6288002" y="1151785"/>
            <a:ext cx="5483998" cy="354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descr="Center divider line" id="48" name="Google Shape;48;p3"/>
          <p:cNvCxnSpPr/>
          <p:nvPr/>
        </p:nvCxnSpPr>
        <p:spPr>
          <a:xfrm>
            <a:off x="6096000" y="2438720"/>
            <a:ext cx="0" cy="2525166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"/>
          <p:cNvSpPr/>
          <p:nvPr/>
        </p:nvSpPr>
        <p:spPr>
          <a:xfrm rot="-2339177">
            <a:off x="10216425" y="538864"/>
            <a:ext cx="467362" cy="344458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1"/>
          <p:cNvSpPr/>
          <p:nvPr/>
        </p:nvSpPr>
        <p:spPr>
          <a:xfrm rot="-1222373">
            <a:off x="10678141" y="849218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1"/>
          <p:cNvSpPr/>
          <p:nvPr/>
        </p:nvSpPr>
        <p:spPr>
          <a:xfrm rot="-2339177">
            <a:off x="10717367" y="620572"/>
            <a:ext cx="250689" cy="18476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1"/>
          <p:cNvSpPr/>
          <p:nvPr/>
        </p:nvSpPr>
        <p:spPr>
          <a:xfrm rot="-1789612">
            <a:off x="11064926" y="78160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1"/>
          <p:cNvSpPr/>
          <p:nvPr/>
        </p:nvSpPr>
        <p:spPr>
          <a:xfrm rot="-3322149">
            <a:off x="11152527" y="3820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1"/>
          <p:cNvSpPr/>
          <p:nvPr/>
        </p:nvSpPr>
        <p:spPr>
          <a:xfrm rot="-838582">
            <a:off x="11545452" y="1030689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1"/>
          <p:cNvSpPr/>
          <p:nvPr/>
        </p:nvSpPr>
        <p:spPr>
          <a:xfrm rot="-4284707">
            <a:off x="11756248" y="2475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1"/>
          <p:cNvSpPr/>
          <p:nvPr/>
        </p:nvSpPr>
        <p:spPr>
          <a:xfrm rot="-1517764">
            <a:off x="11448108" y="631127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1"/>
          <p:cNvSpPr/>
          <p:nvPr/>
        </p:nvSpPr>
        <p:spPr>
          <a:xfrm rot="-1720268">
            <a:off x="11668879" y="824433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1"/>
          <p:cNvSpPr/>
          <p:nvPr/>
        </p:nvSpPr>
        <p:spPr>
          <a:xfrm rot="328041">
            <a:off x="10094502" y="901548"/>
            <a:ext cx="579699" cy="606799"/>
          </a:xfrm>
          <a:custGeom>
            <a:rect b="b" l="l" r="r" t="t"/>
            <a:pathLst>
              <a:path extrusionOk="0" h="510610" w="487806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1"/>
          <p:cNvSpPr/>
          <p:nvPr/>
        </p:nvSpPr>
        <p:spPr>
          <a:xfrm>
            <a:off x="10871770" y="1202556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1"/>
          <p:cNvSpPr/>
          <p:nvPr/>
        </p:nvSpPr>
        <p:spPr>
          <a:xfrm rot="-838582">
            <a:off x="11512604" y="1484835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1"/>
          <p:cNvSpPr/>
          <p:nvPr/>
        </p:nvSpPr>
        <p:spPr>
          <a:xfrm rot="1160487">
            <a:off x="10291662" y="1614015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1"/>
          <p:cNvSpPr/>
          <p:nvPr/>
        </p:nvSpPr>
        <p:spPr>
          <a:xfrm rot="803026">
            <a:off x="11586107" y="2015428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21"/>
          <p:cNvSpPr txBox="1"/>
          <p:nvPr>
            <p:ph idx="1" type="body"/>
          </p:nvPr>
        </p:nvSpPr>
        <p:spPr>
          <a:xfrm>
            <a:off x="432000" y="1152000"/>
            <a:ext cx="3600000" cy="503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4" name="Google Shape;364;p21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2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p21"/>
          <p:cNvSpPr txBox="1"/>
          <p:nvPr>
            <p:ph idx="2" type="body"/>
          </p:nvPr>
        </p:nvSpPr>
        <p:spPr>
          <a:xfrm>
            <a:off x="4301550" y="1152000"/>
            <a:ext cx="3600450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7" name="Google Shape;367;p21"/>
          <p:cNvSpPr txBox="1"/>
          <p:nvPr>
            <p:ph idx="3" type="body"/>
          </p:nvPr>
        </p:nvSpPr>
        <p:spPr>
          <a:xfrm>
            <a:off x="8171550" y="1152000"/>
            <a:ext cx="3600450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lumn">
  <p:cSld name="5 Column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22"/>
          <p:cNvSpPr txBox="1"/>
          <p:nvPr>
            <p:ph idx="1" type="body"/>
          </p:nvPr>
        </p:nvSpPr>
        <p:spPr>
          <a:xfrm>
            <a:off x="432000" y="1152000"/>
            <a:ext cx="2160000" cy="503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1" name="Google Shape;371;p22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2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3" name="Google Shape;373;p22"/>
          <p:cNvSpPr txBox="1"/>
          <p:nvPr>
            <p:ph idx="2" type="body"/>
          </p:nvPr>
        </p:nvSpPr>
        <p:spPr>
          <a:xfrm>
            <a:off x="2726412" y="1152525"/>
            <a:ext cx="2160588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4" name="Google Shape;374;p22"/>
          <p:cNvSpPr txBox="1"/>
          <p:nvPr>
            <p:ph idx="3" type="body"/>
          </p:nvPr>
        </p:nvSpPr>
        <p:spPr>
          <a:xfrm>
            <a:off x="5021412" y="1152525"/>
            <a:ext cx="2160588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5" name="Google Shape;375;p22"/>
          <p:cNvSpPr txBox="1"/>
          <p:nvPr>
            <p:ph idx="4" type="body"/>
          </p:nvPr>
        </p:nvSpPr>
        <p:spPr>
          <a:xfrm>
            <a:off x="7316412" y="1148060"/>
            <a:ext cx="2160588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6" name="Google Shape;376;p22"/>
          <p:cNvSpPr txBox="1"/>
          <p:nvPr>
            <p:ph idx="5" type="body"/>
          </p:nvPr>
        </p:nvSpPr>
        <p:spPr>
          <a:xfrm>
            <a:off x="9611412" y="1152525"/>
            <a:ext cx="2160588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6 Members">
  <p:cSld name="Team 6 Member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23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2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23"/>
          <p:cNvSpPr txBox="1"/>
          <p:nvPr>
            <p:ph idx="1" type="body"/>
          </p:nvPr>
        </p:nvSpPr>
        <p:spPr>
          <a:xfrm>
            <a:off x="2340113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2" name="Google Shape;382;p23"/>
          <p:cNvSpPr txBox="1"/>
          <p:nvPr>
            <p:ph idx="2" type="body"/>
          </p:nvPr>
        </p:nvSpPr>
        <p:spPr>
          <a:xfrm>
            <a:off x="4248426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3" name="Google Shape;383;p23"/>
          <p:cNvSpPr txBox="1"/>
          <p:nvPr>
            <p:ph idx="3" type="body"/>
          </p:nvPr>
        </p:nvSpPr>
        <p:spPr>
          <a:xfrm>
            <a:off x="6156739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4" name="Google Shape;384;p23"/>
          <p:cNvSpPr txBox="1"/>
          <p:nvPr>
            <p:ph idx="4" type="body"/>
          </p:nvPr>
        </p:nvSpPr>
        <p:spPr>
          <a:xfrm>
            <a:off x="8065052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5" name="Google Shape;385;p23"/>
          <p:cNvSpPr txBox="1"/>
          <p:nvPr>
            <p:ph idx="5" type="body"/>
          </p:nvPr>
        </p:nvSpPr>
        <p:spPr>
          <a:xfrm>
            <a:off x="431800" y="3926334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6" name="Google Shape;386;p23"/>
          <p:cNvSpPr txBox="1"/>
          <p:nvPr>
            <p:ph idx="6" type="body"/>
          </p:nvPr>
        </p:nvSpPr>
        <p:spPr>
          <a:xfrm>
            <a:off x="2340113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7" name="Google Shape;387;p23"/>
          <p:cNvSpPr txBox="1"/>
          <p:nvPr>
            <p:ph idx="7" type="body"/>
          </p:nvPr>
        </p:nvSpPr>
        <p:spPr>
          <a:xfrm>
            <a:off x="4248426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8" name="Google Shape;388;p23"/>
          <p:cNvSpPr txBox="1"/>
          <p:nvPr>
            <p:ph idx="8" type="body"/>
          </p:nvPr>
        </p:nvSpPr>
        <p:spPr>
          <a:xfrm>
            <a:off x="6156739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9" name="Google Shape;389;p23"/>
          <p:cNvSpPr txBox="1"/>
          <p:nvPr>
            <p:ph idx="9" type="body"/>
          </p:nvPr>
        </p:nvSpPr>
        <p:spPr>
          <a:xfrm>
            <a:off x="8065052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0" name="Google Shape;390;p23"/>
          <p:cNvSpPr txBox="1"/>
          <p:nvPr>
            <p:ph idx="13" type="body"/>
          </p:nvPr>
        </p:nvSpPr>
        <p:spPr>
          <a:xfrm>
            <a:off x="431800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1" name="Google Shape;391;p23"/>
          <p:cNvSpPr/>
          <p:nvPr>
            <p:ph idx="14" type="pic"/>
          </p:nvPr>
        </p:nvSpPr>
        <p:spPr>
          <a:xfrm>
            <a:off x="717088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" name="Google Shape;392;p23"/>
          <p:cNvSpPr/>
          <p:nvPr>
            <p:ph idx="15" type="pic"/>
          </p:nvPr>
        </p:nvSpPr>
        <p:spPr>
          <a:xfrm>
            <a:off x="2625401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3" name="Google Shape;393;p23"/>
          <p:cNvSpPr/>
          <p:nvPr>
            <p:ph idx="16" type="pic"/>
          </p:nvPr>
        </p:nvSpPr>
        <p:spPr>
          <a:xfrm>
            <a:off x="4533714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" name="Google Shape;394;p23"/>
          <p:cNvSpPr/>
          <p:nvPr>
            <p:ph idx="17" type="pic"/>
          </p:nvPr>
        </p:nvSpPr>
        <p:spPr>
          <a:xfrm>
            <a:off x="6442027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" name="Google Shape;395;p23"/>
          <p:cNvSpPr/>
          <p:nvPr>
            <p:ph idx="18" type="pic"/>
          </p:nvPr>
        </p:nvSpPr>
        <p:spPr>
          <a:xfrm>
            <a:off x="8350340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" name="Google Shape;396;p23"/>
          <p:cNvSpPr/>
          <p:nvPr>
            <p:ph idx="19" type="pic"/>
          </p:nvPr>
        </p:nvSpPr>
        <p:spPr>
          <a:xfrm>
            <a:off x="10258651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" name="Google Shape;397;p23"/>
          <p:cNvSpPr txBox="1"/>
          <p:nvPr>
            <p:ph idx="20" type="body"/>
          </p:nvPr>
        </p:nvSpPr>
        <p:spPr>
          <a:xfrm>
            <a:off x="9973363" y="3925888"/>
            <a:ext cx="180000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8" name="Google Shape;398;p23"/>
          <p:cNvSpPr txBox="1"/>
          <p:nvPr>
            <p:ph idx="21" type="body"/>
          </p:nvPr>
        </p:nvSpPr>
        <p:spPr>
          <a:xfrm>
            <a:off x="9973363" y="4505325"/>
            <a:ext cx="1800000" cy="900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/>
          <p:nvPr>
            <p:ph type="ctrTitle"/>
          </p:nvPr>
        </p:nvSpPr>
        <p:spPr>
          <a:xfrm>
            <a:off x="0" y="1768422"/>
            <a:ext cx="6840000" cy="23876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24"/>
          <p:cNvSpPr txBox="1"/>
          <p:nvPr>
            <p:ph idx="1" type="subTitle"/>
          </p:nvPr>
        </p:nvSpPr>
        <p:spPr>
          <a:xfrm>
            <a:off x="0" y="4153578"/>
            <a:ext cx="6840000" cy="936000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t" bIns="0" lIns="432000" spcFirstLastPara="1" rIns="0" wrap="square" tIns="1440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 rot="4308689">
            <a:off x="8139110" y="-52404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4"/>
          <p:cNvSpPr/>
          <p:nvPr/>
        </p:nvSpPr>
        <p:spPr>
          <a:xfrm rot="4308689">
            <a:off x="8878526" y="-532562"/>
            <a:ext cx="3571215" cy="3737093"/>
          </a:xfrm>
          <a:custGeom>
            <a:rect b="b" l="l" r="r" t="t"/>
            <a:pathLst>
              <a:path extrusionOk="0" h="3737093" w="3571215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4"/>
          <p:cNvSpPr/>
          <p:nvPr/>
        </p:nvSpPr>
        <p:spPr>
          <a:xfrm rot="4308689">
            <a:off x="9191192" y="1651650"/>
            <a:ext cx="1980696" cy="2066510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4"/>
          <p:cNvSpPr/>
          <p:nvPr/>
        </p:nvSpPr>
        <p:spPr>
          <a:xfrm rot="-7769131">
            <a:off x="9457431" y="3977898"/>
            <a:ext cx="346713" cy="206124"/>
          </a:xfrm>
          <a:custGeom>
            <a:rect b="b" l="l" r="r" t="t"/>
            <a:pathLst>
              <a:path extrusionOk="0" h="206124" w="346713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4"/>
          <p:cNvSpPr/>
          <p:nvPr/>
        </p:nvSpPr>
        <p:spPr>
          <a:xfrm rot="-9168920">
            <a:off x="9528615" y="3713859"/>
            <a:ext cx="710669" cy="335543"/>
          </a:xfrm>
          <a:custGeom>
            <a:rect b="b" l="l" r="r" t="t"/>
            <a:pathLst>
              <a:path extrusionOk="0" h="335543" w="710669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4"/>
          <p:cNvSpPr/>
          <p:nvPr/>
        </p:nvSpPr>
        <p:spPr>
          <a:xfrm rot="4308689">
            <a:off x="8785444" y="1075879"/>
            <a:ext cx="1246227" cy="1580187"/>
          </a:xfrm>
          <a:custGeom>
            <a:rect b="b" l="l" r="r" t="t"/>
            <a:pathLst>
              <a:path extrusionOk="0" h="1580187" w="124622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4"/>
          <p:cNvSpPr/>
          <p:nvPr/>
        </p:nvSpPr>
        <p:spPr>
          <a:xfrm rot="-4406895">
            <a:off x="11374788" y="284642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4"/>
          <p:cNvSpPr/>
          <p:nvPr/>
        </p:nvSpPr>
        <p:spPr>
          <a:xfrm rot="-4406895">
            <a:off x="10879052" y="2627354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chemeClr val="lt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/>
          <p:nvPr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5"/>
          <p:cNvSpPr/>
          <p:nvPr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5"/>
          <p:cNvSpPr/>
          <p:nvPr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5"/>
          <p:cNvSpPr/>
          <p:nvPr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5"/>
          <p:cNvSpPr txBox="1"/>
          <p:nvPr>
            <p:ph type="ctrTitle"/>
          </p:nvPr>
        </p:nvSpPr>
        <p:spPr>
          <a:xfrm>
            <a:off x="6095999" y="86714"/>
            <a:ext cx="6009287" cy="406840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288000" spcFirstLastPara="1" rIns="43200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25"/>
          <p:cNvSpPr txBox="1"/>
          <p:nvPr>
            <p:ph idx="1" type="subTitle"/>
          </p:nvPr>
        </p:nvSpPr>
        <p:spPr>
          <a:xfrm>
            <a:off x="6095999" y="4152672"/>
            <a:ext cx="6009287" cy="1818422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txBody>
          <a:bodyPr anchorCtr="0" anchor="t" bIns="0" lIns="288000" spcFirstLastPara="1" rIns="432000" wrap="square" tIns="14400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17" name="Google Shape;417;p2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8" name="Google Shape;418;p25"/>
          <p:cNvSpPr txBox="1"/>
          <p:nvPr/>
        </p:nvSpPr>
        <p:spPr>
          <a:xfrm>
            <a:off x="5861957" y="661307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5"/>
          <p:cNvSpPr/>
          <p:nvPr/>
        </p:nvSpPr>
        <p:spPr>
          <a:xfrm>
            <a:off x="0" y="2539992"/>
            <a:ext cx="5373076" cy="4318008"/>
          </a:xfrm>
          <a:custGeom>
            <a:rect b="b" l="l" r="r" t="t"/>
            <a:pathLst>
              <a:path extrusionOk="0" h="4318008" w="5373076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6"/>
          <p:cNvSpPr/>
          <p:nvPr/>
        </p:nvSpPr>
        <p:spPr>
          <a:xfrm rot="4308689">
            <a:off x="8139110" y="-52404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6"/>
          <p:cNvSpPr/>
          <p:nvPr/>
        </p:nvSpPr>
        <p:spPr>
          <a:xfrm rot="4308689">
            <a:off x="8878526" y="-532562"/>
            <a:ext cx="3571215" cy="3737093"/>
          </a:xfrm>
          <a:custGeom>
            <a:rect b="b" l="l" r="r" t="t"/>
            <a:pathLst>
              <a:path extrusionOk="0" h="3737093" w="3571215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6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2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" name="Google Shape;425;p26"/>
          <p:cNvSpPr/>
          <p:nvPr/>
        </p:nvSpPr>
        <p:spPr>
          <a:xfrm rot="4308689">
            <a:off x="9191192" y="1651650"/>
            <a:ext cx="1980696" cy="2066510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6"/>
          <p:cNvSpPr/>
          <p:nvPr/>
        </p:nvSpPr>
        <p:spPr>
          <a:xfrm rot="-7769131">
            <a:off x="9457431" y="3977898"/>
            <a:ext cx="346713" cy="206124"/>
          </a:xfrm>
          <a:custGeom>
            <a:rect b="b" l="l" r="r" t="t"/>
            <a:pathLst>
              <a:path extrusionOk="0" h="206124" w="346713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6"/>
          <p:cNvSpPr/>
          <p:nvPr/>
        </p:nvSpPr>
        <p:spPr>
          <a:xfrm rot="-9168920">
            <a:off x="9528615" y="3713859"/>
            <a:ext cx="710669" cy="335543"/>
          </a:xfrm>
          <a:custGeom>
            <a:rect b="b" l="l" r="r" t="t"/>
            <a:pathLst>
              <a:path extrusionOk="0" h="335543" w="710669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6"/>
          <p:cNvSpPr/>
          <p:nvPr/>
        </p:nvSpPr>
        <p:spPr>
          <a:xfrm rot="4308689">
            <a:off x="8785444" y="1075879"/>
            <a:ext cx="1246227" cy="1580187"/>
          </a:xfrm>
          <a:custGeom>
            <a:rect b="b" l="l" r="r" t="t"/>
            <a:pathLst>
              <a:path extrusionOk="0" h="1580187" w="124622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6"/>
          <p:cNvSpPr/>
          <p:nvPr/>
        </p:nvSpPr>
        <p:spPr>
          <a:xfrm rot="-4406895">
            <a:off x="11374788" y="284642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6"/>
          <p:cNvSpPr/>
          <p:nvPr/>
        </p:nvSpPr>
        <p:spPr>
          <a:xfrm rot="-4406895">
            <a:off x="10879052" y="2627354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ckwel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3" name="Google Shape;433;p26"/>
          <p:cNvSpPr txBox="1"/>
          <p:nvPr>
            <p:ph idx="2" type="body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7"/>
          <p:cNvSpPr/>
          <p:nvPr/>
        </p:nvSpPr>
        <p:spPr>
          <a:xfrm rot="4308689">
            <a:off x="8139110" y="-52404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7"/>
          <p:cNvSpPr/>
          <p:nvPr/>
        </p:nvSpPr>
        <p:spPr>
          <a:xfrm rot="4308689">
            <a:off x="8878526" y="-532562"/>
            <a:ext cx="3571215" cy="3737093"/>
          </a:xfrm>
          <a:custGeom>
            <a:rect b="b" l="l" r="r" t="t"/>
            <a:pathLst>
              <a:path extrusionOk="0" h="3737093" w="3571215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7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2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9" name="Google Shape;439;p27"/>
          <p:cNvSpPr/>
          <p:nvPr/>
        </p:nvSpPr>
        <p:spPr>
          <a:xfrm rot="4308689">
            <a:off x="9191192" y="1651650"/>
            <a:ext cx="1980696" cy="2066510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7"/>
          <p:cNvSpPr/>
          <p:nvPr/>
        </p:nvSpPr>
        <p:spPr>
          <a:xfrm rot="-7769131">
            <a:off x="9457431" y="3977898"/>
            <a:ext cx="346713" cy="206124"/>
          </a:xfrm>
          <a:custGeom>
            <a:rect b="b" l="l" r="r" t="t"/>
            <a:pathLst>
              <a:path extrusionOk="0" h="206124" w="346713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7"/>
          <p:cNvSpPr/>
          <p:nvPr/>
        </p:nvSpPr>
        <p:spPr>
          <a:xfrm rot="-9168920">
            <a:off x="9528615" y="3713859"/>
            <a:ext cx="710669" cy="335543"/>
          </a:xfrm>
          <a:custGeom>
            <a:rect b="b" l="l" r="r" t="t"/>
            <a:pathLst>
              <a:path extrusionOk="0" h="335543" w="710669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7"/>
          <p:cNvSpPr/>
          <p:nvPr/>
        </p:nvSpPr>
        <p:spPr>
          <a:xfrm rot="4308689">
            <a:off x="8785444" y="1075879"/>
            <a:ext cx="1246227" cy="1580187"/>
          </a:xfrm>
          <a:custGeom>
            <a:rect b="b" l="l" r="r" t="t"/>
            <a:pathLst>
              <a:path extrusionOk="0" h="1580187" w="124622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7"/>
          <p:cNvSpPr/>
          <p:nvPr/>
        </p:nvSpPr>
        <p:spPr>
          <a:xfrm rot="-4406895">
            <a:off x="11374788" y="284642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7"/>
          <p:cNvSpPr/>
          <p:nvPr/>
        </p:nvSpPr>
        <p:spPr>
          <a:xfrm rot="-4406895">
            <a:off x="10879052" y="2627354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ckwel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47" name="Google Shape;447;p27"/>
          <p:cNvSpPr/>
          <p:nvPr>
            <p:ph idx="2" type="pic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8"/>
          <p:cNvSpPr/>
          <p:nvPr/>
        </p:nvSpPr>
        <p:spPr>
          <a:xfrm rot="4308689">
            <a:off x="8139110" y="-52404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8"/>
          <p:cNvSpPr/>
          <p:nvPr/>
        </p:nvSpPr>
        <p:spPr>
          <a:xfrm rot="4308689">
            <a:off x="8878526" y="-532562"/>
            <a:ext cx="3571215" cy="3737093"/>
          </a:xfrm>
          <a:custGeom>
            <a:rect b="b" l="l" r="r" t="t"/>
            <a:pathLst>
              <a:path extrusionOk="0" h="3737093" w="3571215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8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2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3" name="Google Shape;453;p28"/>
          <p:cNvSpPr/>
          <p:nvPr/>
        </p:nvSpPr>
        <p:spPr>
          <a:xfrm rot="4308689">
            <a:off x="9191192" y="1651650"/>
            <a:ext cx="1980696" cy="2066510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8"/>
          <p:cNvSpPr/>
          <p:nvPr/>
        </p:nvSpPr>
        <p:spPr>
          <a:xfrm rot="-7769131">
            <a:off x="9457431" y="3977898"/>
            <a:ext cx="346713" cy="206124"/>
          </a:xfrm>
          <a:custGeom>
            <a:rect b="b" l="l" r="r" t="t"/>
            <a:pathLst>
              <a:path extrusionOk="0" h="206124" w="346713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8"/>
          <p:cNvSpPr/>
          <p:nvPr/>
        </p:nvSpPr>
        <p:spPr>
          <a:xfrm rot="-9168920">
            <a:off x="9528615" y="3713859"/>
            <a:ext cx="710669" cy="335543"/>
          </a:xfrm>
          <a:custGeom>
            <a:rect b="b" l="l" r="r" t="t"/>
            <a:pathLst>
              <a:path extrusionOk="0" h="335543" w="710669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8"/>
          <p:cNvSpPr/>
          <p:nvPr/>
        </p:nvSpPr>
        <p:spPr>
          <a:xfrm rot="4308689">
            <a:off x="8785444" y="1075879"/>
            <a:ext cx="1246227" cy="1580187"/>
          </a:xfrm>
          <a:custGeom>
            <a:rect b="b" l="l" r="r" t="t"/>
            <a:pathLst>
              <a:path extrusionOk="0" h="1580187" w="124622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8"/>
          <p:cNvSpPr/>
          <p:nvPr/>
        </p:nvSpPr>
        <p:spPr>
          <a:xfrm rot="-4406895">
            <a:off x="11374788" y="284642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8"/>
          <p:cNvSpPr/>
          <p:nvPr/>
        </p:nvSpPr>
        <p:spPr>
          <a:xfrm rot="-4406895">
            <a:off x="10879052" y="2627354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gital Product">
  <p:cSld name="Digital Produ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rot="-2339177">
            <a:off x="10216425" y="538864"/>
            <a:ext cx="467362" cy="344458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4"/>
          <p:cNvSpPr/>
          <p:nvPr/>
        </p:nvSpPr>
        <p:spPr>
          <a:xfrm rot="-1222373">
            <a:off x="10678141" y="849218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"/>
          <p:cNvSpPr/>
          <p:nvPr/>
        </p:nvSpPr>
        <p:spPr>
          <a:xfrm rot="-2339177">
            <a:off x="10717367" y="620572"/>
            <a:ext cx="250689" cy="18476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4"/>
          <p:cNvSpPr/>
          <p:nvPr/>
        </p:nvSpPr>
        <p:spPr>
          <a:xfrm rot="-1789612">
            <a:off x="11064926" y="78160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4"/>
          <p:cNvSpPr/>
          <p:nvPr/>
        </p:nvSpPr>
        <p:spPr>
          <a:xfrm rot="-3322149">
            <a:off x="11152527" y="3820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4"/>
          <p:cNvSpPr/>
          <p:nvPr/>
        </p:nvSpPr>
        <p:spPr>
          <a:xfrm rot="-838582">
            <a:off x="11545452" y="1030689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4"/>
          <p:cNvSpPr/>
          <p:nvPr/>
        </p:nvSpPr>
        <p:spPr>
          <a:xfrm rot="-4284707">
            <a:off x="11756248" y="2475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4"/>
          <p:cNvSpPr/>
          <p:nvPr/>
        </p:nvSpPr>
        <p:spPr>
          <a:xfrm rot="-1517764">
            <a:off x="11448108" y="631127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4"/>
          <p:cNvSpPr/>
          <p:nvPr/>
        </p:nvSpPr>
        <p:spPr>
          <a:xfrm rot="-1720268">
            <a:off x="11668879" y="824433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4"/>
          <p:cNvSpPr/>
          <p:nvPr/>
        </p:nvSpPr>
        <p:spPr>
          <a:xfrm rot="328041">
            <a:off x="10094502" y="901548"/>
            <a:ext cx="579699" cy="606799"/>
          </a:xfrm>
          <a:custGeom>
            <a:rect b="b" l="l" r="r" t="t"/>
            <a:pathLst>
              <a:path extrusionOk="0" h="510610" w="487806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4"/>
          <p:cNvSpPr/>
          <p:nvPr/>
        </p:nvSpPr>
        <p:spPr>
          <a:xfrm>
            <a:off x="10871770" y="1202556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4"/>
          <p:cNvSpPr/>
          <p:nvPr/>
        </p:nvSpPr>
        <p:spPr>
          <a:xfrm rot="-838582">
            <a:off x="11512604" y="1484835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4"/>
          <p:cNvSpPr/>
          <p:nvPr/>
        </p:nvSpPr>
        <p:spPr>
          <a:xfrm rot="1160487">
            <a:off x="10291662" y="1614015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4"/>
          <p:cNvSpPr/>
          <p:nvPr/>
        </p:nvSpPr>
        <p:spPr>
          <a:xfrm rot="803026">
            <a:off x="11586107" y="2015428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" name="Google Shape;64;p4"/>
          <p:cNvGrpSpPr/>
          <p:nvPr/>
        </p:nvGrpSpPr>
        <p:grpSpPr>
          <a:xfrm>
            <a:off x="3383602" y="1013721"/>
            <a:ext cx="7749965" cy="5100743"/>
            <a:chOff x="510811" y="938373"/>
            <a:chExt cx="8073393" cy="5313612"/>
          </a:xfrm>
        </p:grpSpPr>
        <p:sp>
          <p:nvSpPr>
            <p:cNvPr id="65" name="Google Shape;65;p4"/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fmla="val 5601" name="adj1"/>
                <a:gd fmla="val 0" name="adj2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fmla="val 4499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 rot="-5400000">
              <a:off x="2264894" y="295974"/>
              <a:ext cx="4565229" cy="6599909"/>
            </a:xfrm>
            <a:prstGeom prst="roundRect">
              <a:avLst>
                <a:gd fmla="val 1476" name="adj"/>
              </a:avLst>
            </a:prstGeom>
            <a:solidFill>
              <a:schemeClr val="lt1"/>
            </a:solidFill>
            <a:ln cap="flat" cmpd="sng" w="9525">
              <a:solidFill>
                <a:srgbClr val="D2CDB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 rot="10800000">
              <a:off x="510811" y="5998253"/>
              <a:ext cx="8073393" cy="24897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668019" y="6206338"/>
              <a:ext cx="1758981" cy="45647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3098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 rot="-5400000">
              <a:off x="4660498" y="1119143"/>
              <a:ext cx="48680" cy="4868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 rot="-5400000">
              <a:off x="4505961" y="1106017"/>
              <a:ext cx="83096" cy="83096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 rot="-5400000">
              <a:off x="4524686" y="1124741"/>
              <a:ext cx="45647" cy="45647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 txBox="1"/>
          <p:nvPr>
            <p:ph idx="1" type="body"/>
          </p:nvPr>
        </p:nvSpPr>
        <p:spPr>
          <a:xfrm>
            <a:off x="432000" y="1152000"/>
            <a:ext cx="2951603" cy="219623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4"/>
          <p:cNvSpPr/>
          <p:nvPr>
            <p:ph idx="2" type="pic"/>
          </p:nvPr>
        </p:nvSpPr>
        <p:spPr>
          <a:xfrm>
            <a:off x="4092796" y="1376357"/>
            <a:ext cx="6333545" cy="4379625"/>
          </a:xfrm>
          <a:prstGeom prst="roundRect">
            <a:avLst>
              <a:gd fmla="val 1356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4"/>
          <p:cNvSpPr txBox="1"/>
          <p:nvPr>
            <p:ph idx="3" type="body"/>
          </p:nvPr>
        </p:nvSpPr>
        <p:spPr>
          <a:xfrm>
            <a:off x="431800" y="3509766"/>
            <a:ext cx="2951163" cy="2322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5"/>
          <p:cNvSpPr/>
          <p:nvPr/>
        </p:nvSpPr>
        <p:spPr>
          <a:xfrm rot="-2339177">
            <a:off x="10216425" y="538864"/>
            <a:ext cx="467362" cy="344458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5"/>
          <p:cNvSpPr/>
          <p:nvPr/>
        </p:nvSpPr>
        <p:spPr>
          <a:xfrm rot="-1222373">
            <a:off x="10678141" y="849218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5"/>
          <p:cNvSpPr/>
          <p:nvPr/>
        </p:nvSpPr>
        <p:spPr>
          <a:xfrm rot="-2339177">
            <a:off x="10717367" y="620572"/>
            <a:ext cx="250689" cy="18476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5"/>
          <p:cNvSpPr/>
          <p:nvPr/>
        </p:nvSpPr>
        <p:spPr>
          <a:xfrm rot="-1789612">
            <a:off x="11064926" y="78160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5"/>
          <p:cNvSpPr/>
          <p:nvPr/>
        </p:nvSpPr>
        <p:spPr>
          <a:xfrm rot="-3322149">
            <a:off x="11152527" y="3820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5"/>
          <p:cNvSpPr/>
          <p:nvPr/>
        </p:nvSpPr>
        <p:spPr>
          <a:xfrm rot="-838582">
            <a:off x="11545452" y="1030689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5"/>
          <p:cNvSpPr/>
          <p:nvPr/>
        </p:nvSpPr>
        <p:spPr>
          <a:xfrm rot="-4284707">
            <a:off x="11756248" y="2475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5"/>
          <p:cNvSpPr/>
          <p:nvPr/>
        </p:nvSpPr>
        <p:spPr>
          <a:xfrm rot="-1517764">
            <a:off x="11448108" y="631127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5"/>
          <p:cNvSpPr/>
          <p:nvPr/>
        </p:nvSpPr>
        <p:spPr>
          <a:xfrm rot="-1720268">
            <a:off x="11668879" y="824433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"/>
          <p:cNvSpPr/>
          <p:nvPr/>
        </p:nvSpPr>
        <p:spPr>
          <a:xfrm rot="328041">
            <a:off x="10094502" y="901548"/>
            <a:ext cx="579699" cy="606799"/>
          </a:xfrm>
          <a:custGeom>
            <a:rect b="b" l="l" r="r" t="t"/>
            <a:pathLst>
              <a:path extrusionOk="0" h="510610" w="487806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"/>
          <p:cNvSpPr/>
          <p:nvPr/>
        </p:nvSpPr>
        <p:spPr>
          <a:xfrm>
            <a:off x="10871770" y="1202556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/>
          <p:nvPr/>
        </p:nvSpPr>
        <p:spPr>
          <a:xfrm rot="-838582">
            <a:off x="11512604" y="1484835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 rot="1160487">
            <a:off x="10291662" y="1614015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 rot="803026">
            <a:off x="11586107" y="2015428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Bullets">
  <p:cSld name="1_Image Bullet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/>
          <p:cNvSpPr/>
          <p:nvPr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6"/>
          <p:cNvSpPr/>
          <p:nvPr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6"/>
          <p:cNvSpPr/>
          <p:nvPr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6"/>
          <p:cNvSpPr/>
          <p:nvPr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6"/>
          <p:cNvSpPr txBox="1"/>
          <p:nvPr>
            <p:ph idx="1" type="body"/>
          </p:nvPr>
        </p:nvSpPr>
        <p:spPr>
          <a:xfrm>
            <a:off x="2726075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6"/>
          <p:cNvSpPr txBox="1"/>
          <p:nvPr>
            <p:ph idx="2" type="body"/>
          </p:nvPr>
        </p:nvSpPr>
        <p:spPr>
          <a:xfrm>
            <a:off x="5020543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6"/>
          <p:cNvSpPr txBox="1"/>
          <p:nvPr>
            <p:ph idx="3" type="body"/>
          </p:nvPr>
        </p:nvSpPr>
        <p:spPr>
          <a:xfrm>
            <a:off x="7315012" y="4683647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6"/>
          <p:cNvSpPr txBox="1"/>
          <p:nvPr>
            <p:ph idx="4" type="body"/>
          </p:nvPr>
        </p:nvSpPr>
        <p:spPr>
          <a:xfrm>
            <a:off x="9609481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6"/>
          <p:cNvSpPr txBox="1"/>
          <p:nvPr>
            <p:ph idx="5" type="body"/>
          </p:nvPr>
        </p:nvSpPr>
        <p:spPr>
          <a:xfrm>
            <a:off x="431800" y="3926334"/>
            <a:ext cx="21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6"/>
          <p:cNvSpPr txBox="1"/>
          <p:nvPr>
            <p:ph idx="6" type="body"/>
          </p:nvPr>
        </p:nvSpPr>
        <p:spPr>
          <a:xfrm>
            <a:off x="2726076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6"/>
          <p:cNvSpPr txBox="1"/>
          <p:nvPr>
            <p:ph idx="7" type="body"/>
          </p:nvPr>
        </p:nvSpPr>
        <p:spPr>
          <a:xfrm>
            <a:off x="5020543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6"/>
          <p:cNvSpPr txBox="1"/>
          <p:nvPr>
            <p:ph idx="8" type="body"/>
          </p:nvPr>
        </p:nvSpPr>
        <p:spPr>
          <a:xfrm>
            <a:off x="7315013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6"/>
          <p:cNvSpPr txBox="1"/>
          <p:nvPr>
            <p:ph idx="9" type="body"/>
          </p:nvPr>
        </p:nvSpPr>
        <p:spPr>
          <a:xfrm>
            <a:off x="9609481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6"/>
          <p:cNvSpPr txBox="1"/>
          <p:nvPr>
            <p:ph idx="13" type="body"/>
          </p:nvPr>
        </p:nvSpPr>
        <p:spPr>
          <a:xfrm>
            <a:off x="432094" y="4683350"/>
            <a:ext cx="216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6"/>
          <p:cNvSpPr/>
          <p:nvPr>
            <p:ph idx="14" type="pic"/>
          </p:nvPr>
        </p:nvSpPr>
        <p:spPr>
          <a:xfrm>
            <a:off x="1086454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6"/>
          <p:cNvSpPr/>
          <p:nvPr>
            <p:ph idx="15" type="pic"/>
          </p:nvPr>
        </p:nvSpPr>
        <p:spPr>
          <a:xfrm>
            <a:off x="3380176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6"/>
          <p:cNvSpPr/>
          <p:nvPr>
            <p:ph idx="16" type="pic"/>
          </p:nvPr>
        </p:nvSpPr>
        <p:spPr>
          <a:xfrm>
            <a:off x="5673898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6"/>
          <p:cNvSpPr/>
          <p:nvPr>
            <p:ph idx="17" type="pic"/>
          </p:nvPr>
        </p:nvSpPr>
        <p:spPr>
          <a:xfrm>
            <a:off x="7967620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6"/>
          <p:cNvSpPr/>
          <p:nvPr>
            <p:ph idx="18" type="pic"/>
          </p:nvPr>
        </p:nvSpPr>
        <p:spPr>
          <a:xfrm>
            <a:off x="10261341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descr="First divider line on slide" id="122" name="Google Shape;122;p6"/>
          <p:cNvCxnSpPr/>
          <p:nvPr/>
        </p:nvCxnSpPr>
        <p:spPr>
          <a:xfrm>
            <a:off x="2659047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Second divider line on slide" id="123" name="Google Shape;123;p6"/>
          <p:cNvCxnSpPr/>
          <p:nvPr/>
        </p:nvCxnSpPr>
        <p:spPr>
          <a:xfrm>
            <a:off x="4953541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Third divider line on slide" id="124" name="Google Shape;124;p6"/>
          <p:cNvCxnSpPr/>
          <p:nvPr/>
        </p:nvCxnSpPr>
        <p:spPr>
          <a:xfrm>
            <a:off x="7248035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Fourth divider line on slide" id="125" name="Google Shape;125;p6"/>
          <p:cNvCxnSpPr/>
          <p:nvPr/>
        </p:nvCxnSpPr>
        <p:spPr>
          <a:xfrm>
            <a:off x="9542529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/>
          <p:nvPr/>
        </p:nvSpPr>
        <p:spPr>
          <a:xfrm rot="-2339177">
            <a:off x="10216425" y="538864"/>
            <a:ext cx="467362" cy="344458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7"/>
          <p:cNvSpPr/>
          <p:nvPr/>
        </p:nvSpPr>
        <p:spPr>
          <a:xfrm rot="-1222373">
            <a:off x="10678141" y="849218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7"/>
          <p:cNvSpPr/>
          <p:nvPr/>
        </p:nvSpPr>
        <p:spPr>
          <a:xfrm rot="-2339177">
            <a:off x="10717367" y="620572"/>
            <a:ext cx="250689" cy="18476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7"/>
          <p:cNvSpPr/>
          <p:nvPr/>
        </p:nvSpPr>
        <p:spPr>
          <a:xfrm rot="-1789612">
            <a:off x="11064926" y="78160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7"/>
          <p:cNvSpPr/>
          <p:nvPr/>
        </p:nvSpPr>
        <p:spPr>
          <a:xfrm rot="-3322149">
            <a:off x="11152527" y="3820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7"/>
          <p:cNvSpPr/>
          <p:nvPr/>
        </p:nvSpPr>
        <p:spPr>
          <a:xfrm rot="-838582">
            <a:off x="11545452" y="1030689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7"/>
          <p:cNvSpPr/>
          <p:nvPr/>
        </p:nvSpPr>
        <p:spPr>
          <a:xfrm rot="-4284707">
            <a:off x="11756248" y="2475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7"/>
          <p:cNvSpPr/>
          <p:nvPr/>
        </p:nvSpPr>
        <p:spPr>
          <a:xfrm rot="-1517764">
            <a:off x="11448108" y="631127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/>
          <p:nvPr/>
        </p:nvSpPr>
        <p:spPr>
          <a:xfrm rot="-1720268">
            <a:off x="11668879" y="824433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 rot="328041">
            <a:off x="10094502" y="901548"/>
            <a:ext cx="579699" cy="606799"/>
          </a:xfrm>
          <a:custGeom>
            <a:rect b="b" l="l" r="r" t="t"/>
            <a:pathLst>
              <a:path extrusionOk="0" h="510610" w="487806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10871770" y="1202556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/>
          <p:nvPr/>
        </p:nvSpPr>
        <p:spPr>
          <a:xfrm rot="-838582">
            <a:off x="11512604" y="1484835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7"/>
          <p:cNvSpPr/>
          <p:nvPr/>
        </p:nvSpPr>
        <p:spPr>
          <a:xfrm rot="1160487">
            <a:off x="10291662" y="1614015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 rot="803026">
            <a:off x="11586107" y="2015428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7"/>
          <p:cNvSpPr txBox="1"/>
          <p:nvPr>
            <p:ph idx="1" type="body"/>
          </p:nvPr>
        </p:nvSpPr>
        <p:spPr>
          <a:xfrm>
            <a:off x="432000" y="1152000"/>
            <a:ext cx="5472000" cy="5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7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7"/>
          <p:cNvSpPr txBox="1"/>
          <p:nvPr>
            <p:ph idx="2" type="body"/>
          </p:nvPr>
        </p:nvSpPr>
        <p:spPr>
          <a:xfrm>
            <a:off x="6300384" y="1140847"/>
            <a:ext cx="5471616" cy="5036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and Text">
  <p:cSld name="Large Image and Text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 txBox="1"/>
          <p:nvPr>
            <p:ph type="ctrTitle"/>
          </p:nvPr>
        </p:nvSpPr>
        <p:spPr>
          <a:xfrm>
            <a:off x="84000" y="3517901"/>
            <a:ext cx="6012000" cy="140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144000" lIns="288000" spcFirstLastPara="1" rIns="43200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8"/>
          <p:cNvSpPr txBox="1"/>
          <p:nvPr>
            <p:ph idx="1" type="subTitle"/>
          </p:nvPr>
        </p:nvSpPr>
        <p:spPr>
          <a:xfrm>
            <a:off x="84000" y="4927600"/>
            <a:ext cx="6012000" cy="184574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0" lIns="288000" spcFirstLastPara="1" rIns="432000" wrap="square" tIns="14400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9" name="Google Shape;149;p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8"/>
          <p:cNvSpPr txBox="1"/>
          <p:nvPr/>
        </p:nvSpPr>
        <p:spPr>
          <a:xfrm>
            <a:off x="5861957" y="661307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/>
          <p:nvPr>
            <p:ph idx="2" type="pic"/>
          </p:nvPr>
        </p:nvSpPr>
        <p:spPr>
          <a:xfrm>
            <a:off x="84000" y="86714"/>
            <a:ext cx="6009285" cy="3431187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8"/>
          <p:cNvSpPr txBox="1"/>
          <p:nvPr>
            <p:ph idx="3" type="body"/>
          </p:nvPr>
        </p:nvSpPr>
        <p:spPr>
          <a:xfrm>
            <a:off x="6464300" y="1152000"/>
            <a:ext cx="53077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3 x Image Bullets Left">
  <p:cSld name="1_3 x Image Bullets Lef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/>
          <p:nvPr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9"/>
          <p:cNvSpPr/>
          <p:nvPr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9"/>
          <p:cNvSpPr/>
          <p:nvPr>
            <p:ph idx="2" type="pic"/>
          </p:nvPr>
        </p:nvSpPr>
        <p:spPr>
          <a:xfrm>
            <a:off x="1086454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9"/>
          <p:cNvSpPr/>
          <p:nvPr>
            <p:ph idx="3" type="pic"/>
          </p:nvPr>
        </p:nvSpPr>
        <p:spPr>
          <a:xfrm>
            <a:off x="3380176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9"/>
          <p:cNvSpPr/>
          <p:nvPr>
            <p:ph idx="4" type="pic"/>
          </p:nvPr>
        </p:nvSpPr>
        <p:spPr>
          <a:xfrm>
            <a:off x="5673898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9"/>
          <p:cNvSpPr/>
          <p:nvPr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980"/>
                </a:srgbClr>
              </a:gs>
            </a:gsLst>
            <a:lin ang="12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9"/>
          <p:cNvSpPr/>
          <p:nvPr>
            <p:ph idx="5" type="pic"/>
          </p:nvPr>
        </p:nvSpPr>
        <p:spPr>
          <a:xfrm>
            <a:off x="7632650" y="86714"/>
            <a:ext cx="4472635" cy="6478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9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9"/>
          <p:cNvSpPr txBox="1"/>
          <p:nvPr>
            <p:ph idx="1" type="body"/>
          </p:nvPr>
        </p:nvSpPr>
        <p:spPr>
          <a:xfrm>
            <a:off x="2726075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9"/>
          <p:cNvSpPr txBox="1"/>
          <p:nvPr>
            <p:ph idx="6" type="body"/>
          </p:nvPr>
        </p:nvSpPr>
        <p:spPr>
          <a:xfrm>
            <a:off x="5020543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9"/>
          <p:cNvSpPr txBox="1"/>
          <p:nvPr>
            <p:ph idx="7" type="body"/>
          </p:nvPr>
        </p:nvSpPr>
        <p:spPr>
          <a:xfrm>
            <a:off x="431800" y="3926334"/>
            <a:ext cx="21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9"/>
          <p:cNvSpPr txBox="1"/>
          <p:nvPr>
            <p:ph idx="8" type="body"/>
          </p:nvPr>
        </p:nvSpPr>
        <p:spPr>
          <a:xfrm>
            <a:off x="2726076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9"/>
          <p:cNvSpPr txBox="1"/>
          <p:nvPr>
            <p:ph idx="9" type="body"/>
          </p:nvPr>
        </p:nvSpPr>
        <p:spPr>
          <a:xfrm>
            <a:off x="5020543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9"/>
          <p:cNvSpPr txBox="1"/>
          <p:nvPr>
            <p:ph idx="13" type="body"/>
          </p:nvPr>
        </p:nvSpPr>
        <p:spPr>
          <a:xfrm>
            <a:off x="432094" y="4683350"/>
            <a:ext cx="216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9"/>
          <p:cNvSpPr/>
          <p:nvPr/>
        </p:nvSpPr>
        <p:spPr>
          <a:xfrm rot="1361022">
            <a:off x="11394972" y="6053793"/>
            <a:ext cx="634795" cy="634795"/>
          </a:xfrm>
          <a:prstGeom prst="octagon">
            <a:avLst>
              <a:gd fmla="val 29289" name="adj"/>
            </a:avLst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9"/>
          <p:cNvSpPr/>
          <p:nvPr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rgbClr val="C1D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9"/>
          <p:cNvSpPr/>
          <p:nvPr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rgbClr val="749A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9"/>
          <p:cNvSpPr/>
          <p:nvPr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descr="First divider line on slide" id="175" name="Google Shape;175;p9"/>
          <p:cNvCxnSpPr/>
          <p:nvPr/>
        </p:nvCxnSpPr>
        <p:spPr>
          <a:xfrm>
            <a:off x="2659047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Second divider line on slide" id="176" name="Google Shape;176;p9"/>
          <p:cNvCxnSpPr/>
          <p:nvPr/>
        </p:nvCxnSpPr>
        <p:spPr>
          <a:xfrm>
            <a:off x="4953541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3 x Image Bullets Right">
  <p:cSld name="2_3 x Image Bullets Righ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"/>
          <p:cNvSpPr/>
          <p:nvPr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"/>
          <p:cNvSpPr/>
          <p:nvPr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0"/>
          <p:cNvSpPr/>
          <p:nvPr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980"/>
                </a:srgbClr>
              </a:gs>
            </a:gsLst>
            <a:lin ang="12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"/>
          <p:cNvSpPr/>
          <p:nvPr>
            <p:ph idx="2" type="pic"/>
          </p:nvPr>
        </p:nvSpPr>
        <p:spPr>
          <a:xfrm>
            <a:off x="105351" y="496139"/>
            <a:ext cx="6208364" cy="62751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10"/>
          <p:cNvSpPr txBox="1"/>
          <p:nvPr>
            <p:ph type="title"/>
          </p:nvPr>
        </p:nvSpPr>
        <p:spPr>
          <a:xfrm>
            <a:off x="7068457" y="432000"/>
            <a:ext cx="4703542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0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0"/>
          <p:cNvSpPr txBox="1"/>
          <p:nvPr>
            <p:ph idx="1" type="body"/>
          </p:nvPr>
        </p:nvSpPr>
        <p:spPr>
          <a:xfrm>
            <a:off x="8768283" y="3582825"/>
            <a:ext cx="3002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10"/>
          <p:cNvSpPr txBox="1"/>
          <p:nvPr>
            <p:ph idx="3" type="body"/>
          </p:nvPr>
        </p:nvSpPr>
        <p:spPr>
          <a:xfrm>
            <a:off x="8768283" y="5147461"/>
            <a:ext cx="3002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10"/>
          <p:cNvSpPr txBox="1"/>
          <p:nvPr>
            <p:ph idx="4" type="body"/>
          </p:nvPr>
        </p:nvSpPr>
        <p:spPr>
          <a:xfrm>
            <a:off x="8768283" y="1369128"/>
            <a:ext cx="3002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10"/>
          <p:cNvSpPr txBox="1"/>
          <p:nvPr>
            <p:ph idx="5" type="body"/>
          </p:nvPr>
        </p:nvSpPr>
        <p:spPr>
          <a:xfrm>
            <a:off x="8768283" y="2933764"/>
            <a:ext cx="3002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10"/>
          <p:cNvSpPr txBox="1"/>
          <p:nvPr>
            <p:ph idx="6" type="body"/>
          </p:nvPr>
        </p:nvSpPr>
        <p:spPr>
          <a:xfrm>
            <a:off x="8768283" y="4498400"/>
            <a:ext cx="3002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10"/>
          <p:cNvSpPr txBox="1"/>
          <p:nvPr>
            <p:ph idx="7" type="body"/>
          </p:nvPr>
        </p:nvSpPr>
        <p:spPr>
          <a:xfrm>
            <a:off x="8768283" y="1975094"/>
            <a:ext cx="3002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10"/>
          <p:cNvSpPr/>
          <p:nvPr/>
        </p:nvSpPr>
        <p:spPr>
          <a:xfrm rot="1361022">
            <a:off x="11394972" y="6053793"/>
            <a:ext cx="634795" cy="634795"/>
          </a:xfrm>
          <a:prstGeom prst="octagon">
            <a:avLst>
              <a:gd fmla="val 29289" name="adj"/>
            </a:avLst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rgbClr val="C1D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rgbClr val="749A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0"/>
          <p:cNvSpPr/>
          <p:nvPr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96" name="Google Shape;196;p10"/>
          <p:cNvGrpSpPr/>
          <p:nvPr/>
        </p:nvGrpSpPr>
        <p:grpSpPr>
          <a:xfrm>
            <a:off x="1736976" y="2054263"/>
            <a:ext cx="3262417" cy="3252920"/>
            <a:chOff x="1736976" y="2054263"/>
            <a:chExt cx="3262417" cy="3252920"/>
          </a:xfrm>
        </p:grpSpPr>
        <p:sp>
          <p:nvSpPr>
            <p:cNvPr id="197" name="Google Shape;197;p10"/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rect b="b" l="l" r="r" t="t"/>
              <a:pathLst>
                <a:path extrusionOk="0" h="2066510" w="1980696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0"/>
            <p:cNvSpPr/>
            <p:nvPr/>
          </p:nvSpPr>
          <p:spPr>
            <a:xfrm rot="-7769131">
              <a:off x="2730967" y="5004791"/>
              <a:ext cx="346713" cy="206124"/>
            </a:xfrm>
            <a:custGeom>
              <a:rect b="b" l="l" r="r" t="t"/>
              <a:pathLst>
                <a:path extrusionOk="0" h="206124" w="346713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0"/>
            <p:cNvSpPr/>
            <p:nvPr/>
          </p:nvSpPr>
          <p:spPr>
            <a:xfrm rot="-9168920">
              <a:off x="2802151" y="4740752"/>
              <a:ext cx="710669" cy="335543"/>
            </a:xfrm>
            <a:custGeom>
              <a:rect b="b" l="l" r="r" t="t"/>
              <a:pathLst>
                <a:path extrusionOk="0" h="335543" w="710669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0"/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rect b="b" l="l" r="r" t="t"/>
              <a:pathLst>
                <a:path extrusionOk="0" h="1580187" w="124622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0"/>
            <p:cNvSpPr/>
            <p:nvPr/>
          </p:nvSpPr>
          <p:spPr>
            <a:xfrm rot="-4406895">
              <a:off x="4648324" y="3873318"/>
              <a:ext cx="243160" cy="406553"/>
            </a:xfrm>
            <a:custGeom>
              <a:rect b="b" l="l" r="r" t="t"/>
              <a:pathLst>
                <a:path extrusionOk="0" h="406553" w="243160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0"/>
            <p:cNvSpPr/>
            <p:nvPr/>
          </p:nvSpPr>
          <p:spPr>
            <a:xfrm rot="-4406895">
              <a:off x="4152588" y="3654247"/>
              <a:ext cx="692798" cy="510610"/>
            </a:xfrm>
            <a:custGeom>
              <a:rect b="b" l="l" r="r" t="t"/>
              <a:pathLst>
                <a:path extrusionOk="0" h="510610" w="692798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0"/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rect b="b" l="l" r="r" t="t"/>
              <a:pathLst>
                <a:path extrusionOk="0" h="777553" w="648657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10"/>
          <p:cNvSpPr/>
          <p:nvPr>
            <p:ph idx="8" type="pic"/>
          </p:nvPr>
        </p:nvSpPr>
        <p:spPr>
          <a:xfrm>
            <a:off x="7405874" y="4835817"/>
            <a:ext cx="691688" cy="691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10"/>
          <p:cNvSpPr/>
          <p:nvPr>
            <p:ph idx="9" type="pic"/>
          </p:nvPr>
        </p:nvSpPr>
        <p:spPr>
          <a:xfrm>
            <a:off x="7405874" y="3271181"/>
            <a:ext cx="691688" cy="691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10"/>
          <p:cNvSpPr/>
          <p:nvPr>
            <p:ph idx="13" type="pic"/>
          </p:nvPr>
        </p:nvSpPr>
        <p:spPr>
          <a:xfrm>
            <a:off x="7405874" y="1706545"/>
            <a:ext cx="691688" cy="691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descr="First divider line on slide" id="207" name="Google Shape;207;p10"/>
          <p:cNvCxnSpPr/>
          <p:nvPr/>
        </p:nvCxnSpPr>
        <p:spPr>
          <a:xfrm rot="10800000">
            <a:off x="8768283" y="2616579"/>
            <a:ext cx="2378687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Second divider line on slide" id="208" name="Google Shape;208;p10"/>
          <p:cNvCxnSpPr/>
          <p:nvPr/>
        </p:nvCxnSpPr>
        <p:spPr>
          <a:xfrm rot="10800000">
            <a:off x="8768283" y="4109914"/>
            <a:ext cx="2378687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1361022">
            <a:off x="11394972" y="6053793"/>
            <a:ext cx="634795" cy="634795"/>
          </a:xfrm>
          <a:prstGeom prst="octagon">
            <a:avLst>
              <a:gd fmla="val 29289" name="adj"/>
            </a:avLst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ckwell"/>
              <a:buNone/>
              <a:defRPr b="0" i="0" sz="3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rgbClr val="C1D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rgbClr val="749A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hyperlink" Target="https://www.nature.com/articles/s41564-019-0476-8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28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Relationship Id="rId4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Relationship Id="rId4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0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8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0.png"/><Relationship Id="rId4" Type="http://schemas.openxmlformats.org/officeDocument/2006/relationships/image" Target="../media/image70.png"/><Relationship Id="rId5" Type="http://schemas.openxmlformats.org/officeDocument/2006/relationships/hyperlink" Target="https://towardsdatascience.com/negative-binomial-regression-f99031bb25b4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9.png"/><Relationship Id="rId4" Type="http://schemas.openxmlformats.org/officeDocument/2006/relationships/image" Target="../media/image7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9.png"/><Relationship Id="rId4" Type="http://schemas.openxmlformats.org/officeDocument/2006/relationships/image" Target="../media/image74.png"/><Relationship Id="rId5" Type="http://schemas.openxmlformats.org/officeDocument/2006/relationships/image" Target="../media/image7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9.png"/><Relationship Id="rId4" Type="http://schemas.openxmlformats.org/officeDocument/2006/relationships/image" Target="../media/image74.png"/><Relationship Id="rId5" Type="http://schemas.openxmlformats.org/officeDocument/2006/relationships/image" Target="../media/image72.png"/><Relationship Id="rId6" Type="http://schemas.openxmlformats.org/officeDocument/2006/relationships/image" Target="../media/image7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9.png"/><Relationship Id="rId4" Type="http://schemas.openxmlformats.org/officeDocument/2006/relationships/image" Target="../media/image74.png"/><Relationship Id="rId5" Type="http://schemas.openxmlformats.org/officeDocument/2006/relationships/image" Target="../media/image72.png"/><Relationship Id="rId6" Type="http://schemas.openxmlformats.org/officeDocument/2006/relationships/image" Target="../media/image75.png"/><Relationship Id="rId7" Type="http://schemas.openxmlformats.org/officeDocument/2006/relationships/image" Target="../media/image7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9.gif"/><Relationship Id="rId6" Type="http://schemas.openxmlformats.org/officeDocument/2006/relationships/image" Target="../media/image12.png"/><Relationship Id="rId7" Type="http://schemas.openxmlformats.org/officeDocument/2006/relationships/image" Target="../media/image1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3.png"/><Relationship Id="rId4" Type="http://schemas.openxmlformats.org/officeDocument/2006/relationships/image" Target="../media/image78.png"/><Relationship Id="rId5" Type="http://schemas.openxmlformats.org/officeDocument/2006/relationships/image" Target="../media/image81.png"/><Relationship Id="rId6" Type="http://schemas.openxmlformats.org/officeDocument/2006/relationships/image" Target="../media/image77.png"/><Relationship Id="rId7" Type="http://schemas.openxmlformats.org/officeDocument/2006/relationships/image" Target="../media/image8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3.png"/><Relationship Id="rId4" Type="http://schemas.openxmlformats.org/officeDocument/2006/relationships/image" Target="../media/image78.png"/><Relationship Id="rId5" Type="http://schemas.openxmlformats.org/officeDocument/2006/relationships/image" Target="../media/image81.png"/><Relationship Id="rId6" Type="http://schemas.openxmlformats.org/officeDocument/2006/relationships/image" Target="../media/image77.png"/><Relationship Id="rId7" Type="http://schemas.openxmlformats.org/officeDocument/2006/relationships/image" Target="../media/image8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4.png"/><Relationship Id="rId4" Type="http://schemas.openxmlformats.org/officeDocument/2006/relationships/image" Target="../media/image8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www.drivendata.org/competitions/44/dengai-predicting-disease-spread/" TargetMode="External"/><Relationship Id="rId4" Type="http://schemas.openxmlformats.org/officeDocument/2006/relationships/hyperlink" Target="https://en.wikipedia.org/wiki/Normalized_difference_vegetation_index" TargetMode="External"/><Relationship Id="rId9" Type="http://schemas.openxmlformats.org/officeDocument/2006/relationships/hyperlink" Target="https://chrsdata.eng.uci.edu/" TargetMode="External"/><Relationship Id="rId5" Type="http://schemas.openxmlformats.org/officeDocument/2006/relationships/hyperlink" Target="https://www.ncdc.noaa.gov/cdr/terrestrial/normalized-difference-vegetation-index" TargetMode="External"/><Relationship Id="rId6" Type="http://schemas.openxmlformats.org/officeDocument/2006/relationships/hyperlink" Target="https://www.ncdc.noaa.gov/ghcn-daily-description" TargetMode="External"/><Relationship Id="rId7" Type="http://schemas.openxmlformats.org/officeDocument/2006/relationships/hyperlink" Target="https://www.ncdc.noaa.gov/data-access/model-data/model-datasets/climate-forecast-system-version2-cfsv2#CFS%20Reanalysis%20(CFSR)" TargetMode="External"/><Relationship Id="rId8" Type="http://schemas.openxmlformats.org/officeDocument/2006/relationships/hyperlink" Target="https://www.ncdc.noaa.gov/cdr/terrestrial/normalized-difference-vegetation-index" TargetMode="External"/><Relationship Id="rId11" Type="http://schemas.openxmlformats.org/officeDocument/2006/relationships/hyperlink" Target="https://pt.wikipedia.org/wiki/Humidade#Humidade_espec%C3%ADfica" TargetMode="External"/><Relationship Id="rId10" Type="http://schemas.openxmlformats.org/officeDocument/2006/relationships/hyperlink" Target="https://www.infoescola.com/meteorologia/umidade-relativa-do-ar/" TargetMode="External"/><Relationship Id="rId13" Type="http://schemas.openxmlformats.org/officeDocument/2006/relationships/hyperlink" Target="https://www.statsmodels.org/stable/example_formulas.html" TargetMode="External"/><Relationship Id="rId12" Type="http://schemas.openxmlformats.org/officeDocument/2006/relationships/hyperlink" Target="https://www.statsmodels.org/stable/generated/statsmodels.tsa.ar_model.AutoReg.html" TargetMode="External"/><Relationship Id="rId15" Type="http://schemas.openxmlformats.org/officeDocument/2006/relationships/hyperlink" Target="https://pandas.pydata.org/pandas-docs/stable/reference/api/pandas.DataFrame.interpolate.html" TargetMode="External"/><Relationship Id="rId14" Type="http://schemas.openxmlformats.org/officeDocument/2006/relationships/hyperlink" Target="https://www.statsmodels.org/stable/glm.html" TargetMode="External"/><Relationship Id="rId16" Type="http://schemas.openxmlformats.org/officeDocument/2006/relationships/hyperlink" Target="https://www.statsmodels.org/stable/generated/statsmodels.genmod.families.family.NegativeBinomial.html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pt.wikipedia.org/wiki/Coeficiente_de_correla%C3%A7%C3%A3o_de_Pearson" TargetMode="External"/><Relationship Id="rId4" Type="http://schemas.openxmlformats.org/officeDocument/2006/relationships/hyperlink" Target="http://people.stern.nyu.edu/wgreene/EconomicsLetters-NBP.pdf" TargetMode="External"/><Relationship Id="rId9" Type="http://schemas.openxmlformats.org/officeDocument/2006/relationships/hyperlink" Target="https://en.wikipedia.org/wiki/Ordinary_least_squares" TargetMode="External"/><Relationship Id="rId5" Type="http://schemas.openxmlformats.org/officeDocument/2006/relationships/hyperlink" Target="https://en.wikipedia.org/wiki/Mean_absolute_error" TargetMode="External"/><Relationship Id="rId6" Type="http://schemas.openxmlformats.org/officeDocument/2006/relationships/hyperlink" Target="https://en.wikipedia.org/wiki/Negative_binomial_distribution" TargetMode="External"/><Relationship Id="rId7" Type="http://schemas.openxmlformats.org/officeDocument/2006/relationships/hyperlink" Target="https://ncss-wpengine.netdna-ssl.com/wp-content/themes/ncss/pdf/Procedures/NCSS/Negative_Binomial_Regression.pdf" TargetMode="External"/><Relationship Id="rId8" Type="http://schemas.openxmlformats.org/officeDocument/2006/relationships/hyperlink" Target="https://towardsdatascience.com/negative-binomial-regression-f99031bb25b4" TargetMode="External"/><Relationship Id="rId11" Type="http://schemas.openxmlformats.org/officeDocument/2006/relationships/hyperlink" Target="https://towardsdatascience.com/identifying-ar-and-ma-terms-using-acf-and-pacf-plots-in-time-series-forecasting-ccb9fd073db8" TargetMode="External"/><Relationship Id="rId10" Type="http://schemas.openxmlformats.org/officeDocument/2006/relationships/hyperlink" Target="https://en.wikipedia.org/wiki/Poisson_regression" TargetMode="External"/><Relationship Id="rId12" Type="http://schemas.openxmlformats.org/officeDocument/2006/relationships/hyperlink" Target="https://en.wikipedia.org/wiki/Zero-inflated_mode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4134"/>
            <a:ext cx="12191998" cy="486973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9"/>
          <p:cNvSpPr txBox="1"/>
          <p:nvPr>
            <p:ph type="ctrTitle"/>
          </p:nvPr>
        </p:nvSpPr>
        <p:spPr>
          <a:xfrm>
            <a:off x="0" y="1768422"/>
            <a:ext cx="6840000" cy="23877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</a:pPr>
            <a:r>
              <a:rPr lang="en-US"/>
              <a:t>DengAI:</a:t>
            </a:r>
            <a:br>
              <a:rPr lang="en-US"/>
            </a:br>
            <a:r>
              <a:rPr lang="en-US" sz="3200"/>
              <a:t>prevendo a propagação da doença</a:t>
            </a:r>
            <a:endParaRPr sz="3200"/>
          </a:p>
        </p:txBody>
      </p:sp>
      <p:pic>
        <p:nvPicPr>
          <p:cNvPr descr="Placeholder Logo" id="466" name="Google Shape;466;p29" title="Placeholder Logo"/>
          <p:cNvPicPr preferRelativeResize="0"/>
          <p:nvPr/>
        </p:nvPicPr>
        <p:blipFill rotWithShape="1">
          <a:blip r:embed="rId4">
            <a:alphaModFix/>
          </a:blip>
          <a:srcRect b="0" l="0" r="0" t="714"/>
          <a:stretch/>
        </p:blipFill>
        <p:spPr>
          <a:xfrm>
            <a:off x="2536709" y="1941436"/>
            <a:ext cx="1224300" cy="1215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7" name="Google Shape;467;p29"/>
          <p:cNvSpPr txBox="1"/>
          <p:nvPr>
            <p:ph idx="1" type="subTitle"/>
          </p:nvPr>
        </p:nvSpPr>
        <p:spPr>
          <a:xfrm>
            <a:off x="0" y="4153578"/>
            <a:ext cx="6840000" cy="936000"/>
          </a:xfrm>
          <a:prstGeom prst="rect">
            <a:avLst/>
          </a:prstGeom>
          <a:solidFill>
            <a:schemeClr val="dk1">
              <a:alpha val="89800"/>
            </a:schemeClr>
          </a:solidFill>
          <a:ln>
            <a:noFill/>
          </a:ln>
        </p:spPr>
        <p:txBody>
          <a:bodyPr anchorCtr="0" anchor="t" bIns="0" lIns="432000" spcFirstLastPara="1" rIns="0" wrap="square" tIns="144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Daniel Vargas Shimamoto</a:t>
            </a:r>
            <a:br>
              <a:rPr lang="en-US"/>
            </a:br>
            <a:r>
              <a:rPr lang="en-US"/>
              <a:t>Diego Machado de Assis</a:t>
            </a:r>
            <a:endParaRPr/>
          </a:p>
        </p:txBody>
      </p:sp>
      <p:sp>
        <p:nvSpPr>
          <p:cNvPr id="468" name="Google Shape;468;p29"/>
          <p:cNvSpPr txBox="1"/>
          <p:nvPr/>
        </p:nvSpPr>
        <p:spPr>
          <a:xfrm>
            <a:off x="7187275" y="5863875"/>
            <a:ext cx="484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1000">
                <a:solidFill>
                  <a:srgbClr val="A6A6A6"/>
                </a:solidFill>
              </a:rPr>
              <a:t>Imagem: </a:t>
            </a:r>
            <a:r>
              <a:rPr i="1" lang="en-US" sz="1000" u="sng">
                <a:solidFill>
                  <a:schemeClr val="hlink"/>
                </a:solidFill>
                <a:hlinkClick r:id="rId5"/>
              </a:rPr>
              <a:t>The current and future global distribution and population at risk of dengue</a:t>
            </a:r>
            <a:endParaRPr i="1" sz="100">
              <a:solidFill>
                <a:srgbClr val="A6A6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Atributos</a:t>
            </a:r>
            <a:endParaRPr sz="3000"/>
          </a:p>
        </p:txBody>
      </p:sp>
      <p:sp>
        <p:nvSpPr>
          <p:cNvPr id="568" name="Google Shape;568;p3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569" name="Google Shape;569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1861351"/>
            <a:ext cx="11340000" cy="3261298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8"/>
          <p:cNvSpPr/>
          <p:nvPr/>
        </p:nvSpPr>
        <p:spPr>
          <a:xfrm>
            <a:off x="3192710" y="2151118"/>
            <a:ext cx="8525219" cy="2686279"/>
          </a:xfrm>
          <a:prstGeom prst="rect">
            <a:avLst/>
          </a:prstGeom>
          <a:solidFill>
            <a:srgbClr val="A6A6A6">
              <a:alpha val="80000"/>
            </a:srgbClr>
          </a:solidFill>
          <a:ln cap="flat" cmpd="sng" w="57150">
            <a:solidFill>
              <a:srgbClr val="6969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38"/>
          <p:cNvSpPr/>
          <p:nvPr/>
        </p:nvSpPr>
        <p:spPr>
          <a:xfrm>
            <a:off x="3192709" y="1820188"/>
            <a:ext cx="8525219" cy="336015"/>
          </a:xfrm>
          <a:prstGeom prst="rect">
            <a:avLst/>
          </a:prstGeom>
          <a:noFill/>
          <a:ln cap="flat" cmpd="sng" w="57150">
            <a:solidFill>
              <a:srgbClr val="6969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38"/>
          <p:cNvSpPr txBox="1"/>
          <p:nvPr/>
        </p:nvSpPr>
        <p:spPr>
          <a:xfrm>
            <a:off x="666520" y="1400977"/>
            <a:ext cx="16874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CHAVES</a:t>
            </a:r>
            <a:endParaRPr/>
          </a:p>
        </p:txBody>
      </p:sp>
      <p:sp>
        <p:nvSpPr>
          <p:cNvPr id="573" name="Google Shape;573;p38"/>
          <p:cNvSpPr txBox="1"/>
          <p:nvPr/>
        </p:nvSpPr>
        <p:spPr>
          <a:xfrm>
            <a:off x="6064785" y="1400976"/>
            <a:ext cx="278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CARACTERÍSTICAS</a:t>
            </a:r>
            <a:endParaRPr sz="1800">
              <a:solidFill>
                <a:srgbClr val="6969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&#10;&#10;Description automatically generated" id="574" name="Google Shape;57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2323" y="2342633"/>
            <a:ext cx="567140" cy="1144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575" name="Google Shape;57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4988" y="2342633"/>
            <a:ext cx="557615" cy="1144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lipart&#10;&#10;Description automatically generated" id="576" name="Google Shape;576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55141" y="2334485"/>
            <a:ext cx="797117" cy="11516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577" name="Google Shape;577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46344" y="2334828"/>
            <a:ext cx="1142082" cy="1150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icon&#10;&#10;Description automatically generated" id="578" name="Google Shape;578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68618" y="3582644"/>
            <a:ext cx="888695" cy="1143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9" name="Google Shape;579;p38"/>
          <p:cNvGrpSpPr/>
          <p:nvPr/>
        </p:nvGrpSpPr>
        <p:grpSpPr>
          <a:xfrm>
            <a:off x="5555139" y="3619787"/>
            <a:ext cx="778755" cy="1151606"/>
            <a:chOff x="9658923" y="984919"/>
            <a:chExt cx="971550" cy="1381125"/>
          </a:xfrm>
        </p:grpSpPr>
        <p:pic>
          <p:nvPicPr>
            <p:cNvPr descr="A picture containing clipart&#10;&#10;Description automatically generated" id="580" name="Google Shape;580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658923" y="984919"/>
              <a:ext cx="971550" cy="1381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1" name="Google Shape;581;p38"/>
            <p:cNvSpPr txBox="1"/>
            <p:nvPr/>
          </p:nvSpPr>
          <p:spPr>
            <a:xfrm>
              <a:off x="9831175" y="1605248"/>
              <a:ext cx="622452" cy="6644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%</a:t>
              </a:r>
              <a:endParaRPr b="1" sz="4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pic>
        <p:nvPicPr>
          <p:cNvPr descr="Diagram&#10;&#10;Description automatically generated" id="582" name="Google Shape;582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44020" y="2505820"/>
            <a:ext cx="2573817" cy="2149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583" name="Google Shape;583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42226" y="3581686"/>
            <a:ext cx="1115573" cy="1154361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8"/>
          <p:cNvSpPr/>
          <p:nvPr/>
        </p:nvSpPr>
        <p:spPr>
          <a:xfrm>
            <a:off x="814904" y="2159878"/>
            <a:ext cx="1382617" cy="2686279"/>
          </a:xfrm>
          <a:prstGeom prst="rect">
            <a:avLst/>
          </a:prstGeom>
          <a:solidFill>
            <a:srgbClr val="6FD172">
              <a:alpha val="20000"/>
            </a:srgbClr>
          </a:solidFill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38"/>
          <p:cNvSpPr/>
          <p:nvPr/>
        </p:nvSpPr>
        <p:spPr>
          <a:xfrm>
            <a:off x="814904" y="1820190"/>
            <a:ext cx="1382617" cy="336015"/>
          </a:xfrm>
          <a:prstGeom prst="rect">
            <a:avLst/>
          </a:prstGeom>
          <a:noFill/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38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Conjunto de variáveis independentes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38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Rótulos</a:t>
            </a:r>
            <a:endParaRPr sz="3000"/>
          </a:p>
        </p:txBody>
      </p:sp>
      <p:sp>
        <p:nvSpPr>
          <p:cNvPr id="593" name="Google Shape;593;p3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594" name="Google Shape;594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3014" y="1169219"/>
            <a:ext cx="3479608" cy="452621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9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Variável dependente (alvo)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39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Rótulos</a:t>
            </a:r>
            <a:endParaRPr sz="3000"/>
          </a:p>
        </p:txBody>
      </p:sp>
      <p:sp>
        <p:nvSpPr>
          <p:cNvPr id="602" name="Google Shape;602;p4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603" name="Google Shape;603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3014" y="1169219"/>
            <a:ext cx="3479608" cy="4526211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0"/>
          <p:cNvSpPr/>
          <p:nvPr/>
        </p:nvSpPr>
        <p:spPr>
          <a:xfrm>
            <a:off x="4872784" y="1489685"/>
            <a:ext cx="1933458" cy="3760423"/>
          </a:xfrm>
          <a:prstGeom prst="rect">
            <a:avLst/>
          </a:prstGeom>
          <a:solidFill>
            <a:srgbClr val="6FD172">
              <a:alpha val="20000"/>
            </a:srgbClr>
          </a:solidFill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40"/>
          <p:cNvSpPr/>
          <p:nvPr/>
        </p:nvSpPr>
        <p:spPr>
          <a:xfrm>
            <a:off x="4872784" y="1149997"/>
            <a:ext cx="1933458" cy="336015"/>
          </a:xfrm>
          <a:prstGeom prst="rect">
            <a:avLst/>
          </a:prstGeom>
          <a:noFill/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40"/>
          <p:cNvSpPr txBox="1"/>
          <p:nvPr/>
        </p:nvSpPr>
        <p:spPr>
          <a:xfrm>
            <a:off x="4999821" y="822592"/>
            <a:ext cx="16874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CHAVES</a:t>
            </a:r>
            <a:endParaRPr/>
          </a:p>
        </p:txBody>
      </p:sp>
      <p:sp>
        <p:nvSpPr>
          <p:cNvPr id="607" name="Google Shape;607;p40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Variável dependente (alvo)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40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Rótulos</a:t>
            </a:r>
            <a:endParaRPr sz="3000"/>
          </a:p>
        </p:txBody>
      </p:sp>
      <p:sp>
        <p:nvSpPr>
          <p:cNvPr id="614" name="Google Shape;614;p4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615" name="Google Shape;615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3014" y="1169219"/>
            <a:ext cx="3479608" cy="4526211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1"/>
          <p:cNvSpPr/>
          <p:nvPr/>
        </p:nvSpPr>
        <p:spPr>
          <a:xfrm>
            <a:off x="4872784" y="1489685"/>
            <a:ext cx="1933458" cy="3760423"/>
          </a:xfrm>
          <a:prstGeom prst="rect">
            <a:avLst/>
          </a:prstGeom>
          <a:solidFill>
            <a:srgbClr val="6FD172">
              <a:alpha val="20000"/>
            </a:srgbClr>
          </a:solidFill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41"/>
          <p:cNvSpPr/>
          <p:nvPr/>
        </p:nvSpPr>
        <p:spPr>
          <a:xfrm>
            <a:off x="4872784" y="1149997"/>
            <a:ext cx="1933458" cy="336015"/>
          </a:xfrm>
          <a:prstGeom prst="rect">
            <a:avLst/>
          </a:prstGeom>
          <a:noFill/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41"/>
          <p:cNvSpPr txBox="1"/>
          <p:nvPr/>
        </p:nvSpPr>
        <p:spPr>
          <a:xfrm>
            <a:off x="4999821" y="822592"/>
            <a:ext cx="16874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CHAVES</a:t>
            </a:r>
            <a:endParaRPr/>
          </a:p>
        </p:txBody>
      </p:sp>
      <p:sp>
        <p:nvSpPr>
          <p:cNvPr id="619" name="Google Shape;619;p41"/>
          <p:cNvSpPr/>
          <p:nvPr/>
        </p:nvSpPr>
        <p:spPr>
          <a:xfrm>
            <a:off x="6809916" y="1489684"/>
            <a:ext cx="1061290" cy="3760423"/>
          </a:xfrm>
          <a:prstGeom prst="rect">
            <a:avLst/>
          </a:prstGeom>
          <a:solidFill>
            <a:srgbClr val="6FA7D1">
              <a:alpha val="20000"/>
            </a:srgbClr>
          </a:solidFill>
          <a:ln cap="flat" cmpd="sng" w="5715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41"/>
          <p:cNvSpPr/>
          <p:nvPr/>
        </p:nvSpPr>
        <p:spPr>
          <a:xfrm>
            <a:off x="6809916" y="1149996"/>
            <a:ext cx="1061290" cy="336015"/>
          </a:xfrm>
          <a:prstGeom prst="rect">
            <a:avLst/>
          </a:prstGeom>
          <a:noFill/>
          <a:ln cap="flat" cmpd="sng" w="5715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41"/>
          <p:cNvSpPr txBox="1"/>
          <p:nvPr/>
        </p:nvSpPr>
        <p:spPr>
          <a:xfrm>
            <a:off x="6496278" y="822591"/>
            <a:ext cx="16874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RÓTULOS</a:t>
            </a:r>
            <a:endParaRPr/>
          </a:p>
        </p:txBody>
      </p:sp>
      <p:pic>
        <p:nvPicPr>
          <p:cNvPr descr="A picture containing text, clipart&#10;&#10;Description automatically generated" id="622" name="Google Shape;62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1219" y="1522309"/>
            <a:ext cx="686719" cy="87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623" name="Google Shape;62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1218" y="2422019"/>
            <a:ext cx="686719" cy="87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624" name="Google Shape;62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1219" y="3367634"/>
            <a:ext cx="686719" cy="87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625" name="Google Shape;62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1219" y="4304068"/>
            <a:ext cx="686719" cy="8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1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Variável dependente (alvo)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41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Pré-processamento</a:t>
            </a:r>
            <a:endParaRPr sz="3000"/>
          </a:p>
        </p:txBody>
      </p:sp>
      <p:sp>
        <p:nvSpPr>
          <p:cNvPr id="634" name="Google Shape;634;p42"/>
          <p:cNvSpPr txBox="1"/>
          <p:nvPr>
            <p:ph idx="5" type="body"/>
          </p:nvPr>
        </p:nvSpPr>
        <p:spPr>
          <a:xfrm>
            <a:off x="431800" y="3926334"/>
            <a:ext cx="21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Tipos</a:t>
            </a:r>
            <a:br>
              <a:rPr lang="en-US"/>
            </a:br>
            <a:r>
              <a:rPr lang="en-US"/>
              <a:t>de Dados</a:t>
            </a:r>
            <a:endParaRPr/>
          </a:p>
        </p:txBody>
      </p:sp>
      <p:sp>
        <p:nvSpPr>
          <p:cNvPr id="635" name="Google Shape;635;p42"/>
          <p:cNvSpPr txBox="1"/>
          <p:nvPr>
            <p:ph idx="13" type="body"/>
          </p:nvPr>
        </p:nvSpPr>
        <p:spPr>
          <a:xfrm>
            <a:off x="432094" y="4683350"/>
            <a:ext cx="216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Conversão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do atributo </a:t>
            </a:r>
            <a:r>
              <a:rPr lang="en-US">
                <a:latin typeface="Source Sans Pro Light"/>
                <a:ea typeface="Source Sans Pro Light"/>
                <a:cs typeface="Source Sans Pro Light"/>
                <a:sym typeface="Source Sans Pro Light"/>
              </a:rPr>
              <a:t>week_start_date</a:t>
            </a:r>
            <a:r>
              <a:rPr lang="en-US"/>
              <a:t> em data (</a:t>
            </a:r>
            <a:r>
              <a:rPr b="1" lang="en-US"/>
              <a:t>pd.to_datetime</a:t>
            </a:r>
            <a:r>
              <a:rPr lang="en-US"/>
              <a:t>)</a:t>
            </a:r>
            <a:endParaRPr/>
          </a:p>
        </p:txBody>
      </p:sp>
      <p:sp>
        <p:nvSpPr>
          <p:cNvPr id="636" name="Google Shape;636;p42"/>
          <p:cNvSpPr txBox="1"/>
          <p:nvPr>
            <p:ph idx="6" type="body"/>
          </p:nvPr>
        </p:nvSpPr>
        <p:spPr>
          <a:xfrm>
            <a:off x="2726076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Definição dos</a:t>
            </a:r>
            <a:br>
              <a:rPr lang="en-US"/>
            </a:br>
            <a:r>
              <a:rPr lang="en-US"/>
              <a:t>Índices</a:t>
            </a:r>
            <a:endParaRPr/>
          </a:p>
        </p:txBody>
      </p:sp>
      <p:sp>
        <p:nvSpPr>
          <p:cNvPr id="637" name="Google Shape;637;p42"/>
          <p:cNvSpPr txBox="1"/>
          <p:nvPr>
            <p:ph idx="1" type="body"/>
          </p:nvPr>
        </p:nvSpPr>
        <p:spPr>
          <a:xfrm>
            <a:off x="2726075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Reindexação utilizando a chave única do registro </a:t>
            </a:r>
            <a:r>
              <a:rPr b="1" lang="en-US"/>
              <a:t>(city, year, weekofyear)</a:t>
            </a:r>
            <a:endParaRPr/>
          </a:p>
        </p:txBody>
      </p:sp>
      <p:pic>
        <p:nvPicPr>
          <p:cNvPr descr="Thermometer" id="638" name="Google Shape;638;p42"/>
          <p:cNvPicPr preferRelativeResize="0"/>
          <p:nvPr>
            <p:ph idx="16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3898" y="2358091"/>
            <a:ext cx="854075" cy="8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2"/>
          <p:cNvSpPr txBox="1"/>
          <p:nvPr>
            <p:ph idx="7" type="body"/>
          </p:nvPr>
        </p:nvSpPr>
        <p:spPr>
          <a:xfrm>
            <a:off x="5020543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Unidades de</a:t>
            </a:r>
            <a:br>
              <a:rPr lang="en-US"/>
            </a:br>
            <a:r>
              <a:rPr lang="en-US"/>
              <a:t>Medida</a:t>
            </a:r>
            <a:endParaRPr/>
          </a:p>
        </p:txBody>
      </p:sp>
      <p:sp>
        <p:nvSpPr>
          <p:cNvPr id="640" name="Google Shape;640;p42"/>
          <p:cNvSpPr txBox="1"/>
          <p:nvPr>
            <p:ph idx="2" type="body"/>
          </p:nvPr>
        </p:nvSpPr>
        <p:spPr>
          <a:xfrm>
            <a:off x="5020543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Padronização das temperaturas para Kelvin </a:t>
            </a:r>
            <a:r>
              <a:rPr b="1" lang="en-US"/>
              <a:t>(K = </a:t>
            </a:r>
            <a:r>
              <a:rPr b="1" baseline="30000" lang="en-US"/>
              <a:t>o</a:t>
            </a:r>
            <a:r>
              <a:rPr b="1" lang="en-US"/>
              <a:t>C - 273)</a:t>
            </a:r>
            <a:endParaRPr b="1"/>
          </a:p>
        </p:txBody>
      </p:sp>
      <p:sp>
        <p:nvSpPr>
          <p:cNvPr id="641" name="Google Shape;641;p42"/>
          <p:cNvSpPr txBox="1"/>
          <p:nvPr>
            <p:ph idx="8" type="body"/>
          </p:nvPr>
        </p:nvSpPr>
        <p:spPr>
          <a:xfrm>
            <a:off x="7315013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Divisão registros</a:t>
            </a:r>
            <a:br>
              <a:rPr lang="en-US"/>
            </a:br>
            <a:r>
              <a:rPr lang="en-US"/>
              <a:t>de cada cidade</a:t>
            </a:r>
            <a:endParaRPr/>
          </a:p>
        </p:txBody>
      </p:sp>
      <p:sp>
        <p:nvSpPr>
          <p:cNvPr id="642" name="Google Shape;642;p42"/>
          <p:cNvSpPr txBox="1"/>
          <p:nvPr>
            <p:ph idx="3" type="body"/>
          </p:nvPr>
        </p:nvSpPr>
        <p:spPr>
          <a:xfrm>
            <a:off x="7315012" y="4683647"/>
            <a:ext cx="2160588" cy="146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b="1" lang="en-US" sz="1400">
                <a:latin typeface="Source Sans Pro"/>
                <a:ea typeface="Source Sans Pro"/>
                <a:cs typeface="Source Sans Pro"/>
                <a:sym typeface="Source Sans Pro"/>
              </a:rPr>
              <a:t>SAN JUAN</a:t>
            </a:r>
            <a:br>
              <a:rPr b="1"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Atributos: (936, 21)</a:t>
            </a:r>
            <a:b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 Rótulos: (936, 1)</a:t>
            </a:r>
            <a:b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1" lang="en-US" sz="1400">
                <a:latin typeface="Source Sans Pro"/>
                <a:ea typeface="Source Sans Pro"/>
                <a:cs typeface="Source Sans Pro"/>
                <a:sym typeface="Source Sans Pro"/>
              </a:rPr>
              <a:t>IQUITOS</a:t>
            </a:r>
            <a:br>
              <a:rPr b="1"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Atributos: (520, 21)</a:t>
            </a:r>
            <a:b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 Rótulos: (520, 1)</a:t>
            </a: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3" name="Google Shape;643;p42"/>
          <p:cNvSpPr txBox="1"/>
          <p:nvPr>
            <p:ph idx="9" type="body"/>
          </p:nvPr>
        </p:nvSpPr>
        <p:spPr>
          <a:xfrm>
            <a:off x="9609481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Valores </a:t>
            </a:r>
            <a:br>
              <a:rPr lang="en-US"/>
            </a:br>
            <a:r>
              <a:rPr lang="en-US"/>
              <a:t>Nulos</a:t>
            </a:r>
            <a:endParaRPr/>
          </a:p>
        </p:txBody>
      </p:sp>
      <p:sp>
        <p:nvSpPr>
          <p:cNvPr id="644" name="Google Shape;644;p42"/>
          <p:cNvSpPr txBox="1"/>
          <p:nvPr>
            <p:ph idx="4" type="body"/>
          </p:nvPr>
        </p:nvSpPr>
        <p:spPr>
          <a:xfrm>
            <a:off x="9609481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Tratamento dos dados faltantes</a:t>
            </a:r>
            <a:endParaRPr/>
          </a:p>
        </p:txBody>
      </p:sp>
      <p:sp>
        <p:nvSpPr>
          <p:cNvPr id="645" name="Google Shape;645;p4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6" name="Google Shape;646;p42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  <p:pic>
        <p:nvPicPr>
          <p:cNvPr id="647" name="Google Shape;64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997" y="2357839"/>
            <a:ext cx="846464" cy="857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648" name="Google Shape;64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4013" y="2360364"/>
            <a:ext cx="861153" cy="851972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2"/>
          <p:cNvSpPr txBox="1"/>
          <p:nvPr/>
        </p:nvSpPr>
        <p:spPr>
          <a:xfrm>
            <a:off x="5651652" y="3242629"/>
            <a:ext cx="833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-US" sz="1200">
                <a:solidFill>
                  <a:srgbClr val="065A0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1" lang="en-US" sz="1200">
                <a:solidFill>
                  <a:srgbClr val="065A01"/>
                </a:solidFill>
                <a:latin typeface="Calibri"/>
                <a:ea typeface="Calibri"/>
                <a:cs typeface="Calibri"/>
                <a:sym typeface="Calibri"/>
              </a:rPr>
              <a:t>C             K</a:t>
            </a:r>
            <a:endParaRPr b="1" sz="1800">
              <a:solidFill>
                <a:srgbClr val="065A0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0" name="Google Shape;650;p42"/>
          <p:cNvCxnSpPr/>
          <p:nvPr/>
        </p:nvCxnSpPr>
        <p:spPr>
          <a:xfrm flipH="1" rot="10800000">
            <a:off x="5891844" y="3364462"/>
            <a:ext cx="418500" cy="3600"/>
          </a:xfrm>
          <a:prstGeom prst="straightConnector1">
            <a:avLst/>
          </a:prstGeom>
          <a:noFill/>
          <a:ln cap="flat" cmpd="sng" w="19050">
            <a:solidFill>
              <a:srgbClr val="065A0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Icon, arrow&#10;&#10;Description automatically generated" id="651" name="Google Shape;651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94388" y="2357954"/>
            <a:ext cx="1002765" cy="856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652" name="Google Shape;652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19132" y="2357150"/>
            <a:ext cx="743639" cy="904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Pré-processamento: Valores nulos</a:t>
            </a:r>
            <a:endParaRPr sz="3000"/>
          </a:p>
        </p:txBody>
      </p:sp>
      <p:sp>
        <p:nvSpPr>
          <p:cNvPr id="658" name="Google Shape;658;p43"/>
          <p:cNvSpPr txBox="1"/>
          <p:nvPr>
            <p:ph idx="1" type="body"/>
          </p:nvPr>
        </p:nvSpPr>
        <p:spPr>
          <a:xfrm>
            <a:off x="432000" y="11520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0" lang="en-US"/>
              <a:t>Valores faltantes para </a:t>
            </a:r>
            <a:r>
              <a:rPr lang="en-US"/>
              <a:t>San Juan</a:t>
            </a:r>
            <a:endParaRPr/>
          </a:p>
        </p:txBody>
      </p:sp>
      <p:pic>
        <p:nvPicPr>
          <p:cNvPr id="659" name="Google Shape;659;p4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294" y="1829338"/>
            <a:ext cx="3880232" cy="4117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1" name="Google Shape;661;p43"/>
          <p:cNvPicPr preferRelativeResize="0"/>
          <p:nvPr>
            <p:ph idx="3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9824" y="1831418"/>
            <a:ext cx="3880232" cy="4117668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43"/>
          <p:cNvSpPr txBox="1"/>
          <p:nvPr>
            <p:ph idx="4" type="body"/>
          </p:nvPr>
        </p:nvSpPr>
        <p:spPr>
          <a:xfrm>
            <a:off x="6288002" y="1151785"/>
            <a:ext cx="5483998" cy="354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0" lang="en-US"/>
              <a:t>Valores faltantes para </a:t>
            </a:r>
            <a:r>
              <a:rPr lang="en-US"/>
              <a:t>Iquitos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Pré-processamento: Valores nulos</a:t>
            </a:r>
            <a:endParaRPr sz="3000"/>
          </a:p>
        </p:txBody>
      </p:sp>
      <p:sp>
        <p:nvSpPr>
          <p:cNvPr id="668" name="Google Shape;668;p44"/>
          <p:cNvSpPr txBox="1"/>
          <p:nvPr>
            <p:ph idx="1" type="body"/>
          </p:nvPr>
        </p:nvSpPr>
        <p:spPr>
          <a:xfrm>
            <a:off x="432000" y="11520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0" lang="en-US"/>
              <a:t>Valores faltantes para </a:t>
            </a:r>
            <a:r>
              <a:rPr lang="en-US"/>
              <a:t>San Juan</a:t>
            </a:r>
            <a:endParaRPr/>
          </a:p>
        </p:txBody>
      </p:sp>
      <p:pic>
        <p:nvPicPr>
          <p:cNvPr id="669" name="Google Shape;669;p4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294" y="1829338"/>
            <a:ext cx="3880232" cy="411732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1" name="Google Shape;671;p44"/>
          <p:cNvPicPr preferRelativeResize="0"/>
          <p:nvPr>
            <p:ph idx="3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9824" y="1831418"/>
            <a:ext cx="3880232" cy="4117668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44"/>
          <p:cNvSpPr txBox="1"/>
          <p:nvPr>
            <p:ph idx="4" type="body"/>
          </p:nvPr>
        </p:nvSpPr>
        <p:spPr>
          <a:xfrm>
            <a:off x="6288002" y="1151785"/>
            <a:ext cx="5483998" cy="354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0" lang="en-US"/>
              <a:t>Valores faltantes para </a:t>
            </a:r>
            <a:r>
              <a:rPr lang="en-US"/>
              <a:t>Iquitos</a:t>
            </a:r>
            <a:endParaRPr/>
          </a:p>
        </p:txBody>
      </p:sp>
      <p:sp>
        <p:nvSpPr>
          <p:cNvPr id="673" name="Google Shape;673;p44"/>
          <p:cNvSpPr/>
          <p:nvPr/>
        </p:nvSpPr>
        <p:spPr>
          <a:xfrm>
            <a:off x="1222872" y="2521943"/>
            <a:ext cx="3879771" cy="198305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7D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44"/>
          <p:cNvSpPr/>
          <p:nvPr/>
        </p:nvSpPr>
        <p:spPr>
          <a:xfrm>
            <a:off x="7217884" y="5771919"/>
            <a:ext cx="3879771" cy="198305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7D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Pré-processamento: Valores nulos</a:t>
            </a:r>
            <a:endParaRPr sz="3000"/>
          </a:p>
        </p:txBody>
      </p:sp>
      <p:sp>
        <p:nvSpPr>
          <p:cNvPr id="680" name="Google Shape;680;p4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1" name="Google Shape;6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388" y="1009950"/>
            <a:ext cx="8669217" cy="26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5"/>
          <p:cNvPicPr preferRelativeResize="0"/>
          <p:nvPr/>
        </p:nvPicPr>
        <p:blipFill rotWithShape="1">
          <a:blip r:embed="rId4">
            <a:alphaModFix/>
          </a:blip>
          <a:srcRect b="0" l="-1630" r="1629" t="0"/>
          <a:stretch/>
        </p:blipFill>
        <p:spPr>
          <a:xfrm>
            <a:off x="1781750" y="3887400"/>
            <a:ext cx="8628501" cy="26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Análise Exploratória</a:t>
            </a:r>
            <a:endParaRPr sz="3000"/>
          </a:p>
        </p:txBody>
      </p:sp>
      <p:sp>
        <p:nvSpPr>
          <p:cNvPr id="688" name="Google Shape;688;p46"/>
          <p:cNvSpPr txBox="1"/>
          <p:nvPr>
            <p:ph idx="1" type="body"/>
          </p:nvPr>
        </p:nvSpPr>
        <p:spPr>
          <a:xfrm>
            <a:off x="432000" y="1152000"/>
            <a:ext cx="5472000" cy="5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t/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689" name="Google Shape;689;p4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0" name="Google Shape;6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706" y="1151985"/>
            <a:ext cx="5850928" cy="50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Taxa de Precipitação</a:t>
            </a:r>
            <a:endParaRPr sz="3000"/>
          </a:p>
        </p:txBody>
      </p:sp>
      <p:sp>
        <p:nvSpPr>
          <p:cNvPr id="696" name="Google Shape;696;p47"/>
          <p:cNvSpPr txBox="1"/>
          <p:nvPr>
            <p:ph idx="1" type="body"/>
          </p:nvPr>
        </p:nvSpPr>
        <p:spPr>
          <a:xfrm>
            <a:off x="3595018" y="1065734"/>
            <a:ext cx="4479962" cy="64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4 atributos de </a:t>
            </a:r>
            <a:r>
              <a:rPr b="1" lang="en-US" sz="2200"/>
              <a:t>precipitação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4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phical user interface, timeline&#10;&#10;Description automatically generated" id="698" name="Google Shape;698;p4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4233" y="1532801"/>
            <a:ext cx="5471616" cy="4856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ial view of open farm land" id="474" name="Google Shape;474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15" y="86714"/>
            <a:ext cx="12018572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475" name="Google Shape;475;p30"/>
          <p:cNvSpPr txBox="1"/>
          <p:nvPr>
            <p:ph type="ctrTitle"/>
          </p:nvPr>
        </p:nvSpPr>
        <p:spPr>
          <a:xfrm>
            <a:off x="0" y="1768422"/>
            <a:ext cx="6840000" cy="23876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</a:pPr>
            <a:r>
              <a:rPr lang="en-US"/>
              <a:t>DengAI:</a:t>
            </a:r>
            <a:br>
              <a:rPr lang="en-US"/>
            </a:br>
            <a:r>
              <a:rPr lang="en-US" sz="3200"/>
              <a:t>prevendo a propagação da doença</a:t>
            </a:r>
            <a:endParaRPr sz="3200"/>
          </a:p>
        </p:txBody>
      </p:sp>
      <p:pic>
        <p:nvPicPr>
          <p:cNvPr descr="Placeholder Logo" id="476" name="Google Shape;476;p30" title="Placeholder Logo"/>
          <p:cNvPicPr preferRelativeResize="0"/>
          <p:nvPr/>
        </p:nvPicPr>
        <p:blipFill rotWithShape="1">
          <a:blip r:embed="rId4">
            <a:alphaModFix/>
          </a:blip>
          <a:srcRect b="0" l="0" r="0" t="714"/>
          <a:stretch/>
        </p:blipFill>
        <p:spPr>
          <a:xfrm>
            <a:off x="2536709" y="1941436"/>
            <a:ext cx="1224300" cy="1215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7" name="Google Shape;477;p30"/>
          <p:cNvSpPr txBox="1"/>
          <p:nvPr>
            <p:ph idx="1" type="subTitle"/>
          </p:nvPr>
        </p:nvSpPr>
        <p:spPr>
          <a:xfrm>
            <a:off x="0" y="4153578"/>
            <a:ext cx="6840000" cy="936000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t" bIns="0" lIns="432000" spcFirstLastPara="1" rIns="0" wrap="square" tIns="144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Daniel Vargas Shimamoto</a:t>
            </a:r>
            <a:br>
              <a:rPr lang="en-US"/>
            </a:br>
            <a:r>
              <a:rPr lang="en-US"/>
              <a:t>Diego Machado de Assis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Taxa de Precipitação</a:t>
            </a:r>
            <a:endParaRPr sz="3000"/>
          </a:p>
        </p:txBody>
      </p:sp>
      <p:sp>
        <p:nvSpPr>
          <p:cNvPr id="704" name="Google Shape;704;p48"/>
          <p:cNvSpPr txBox="1"/>
          <p:nvPr>
            <p:ph idx="1" type="body"/>
          </p:nvPr>
        </p:nvSpPr>
        <p:spPr>
          <a:xfrm>
            <a:off x="3595018" y="1065734"/>
            <a:ext cx="4479962" cy="64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4 atributos de </a:t>
            </a:r>
            <a:r>
              <a:rPr b="1" lang="en-US" sz="2200"/>
              <a:t>precipitação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4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phical user interface, timeline&#10;&#10;Description automatically generated" id="706" name="Google Shape;706;p4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4233" y="1532801"/>
            <a:ext cx="5471616" cy="4856058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48"/>
          <p:cNvSpPr/>
          <p:nvPr/>
        </p:nvSpPr>
        <p:spPr>
          <a:xfrm>
            <a:off x="3143254" y="2684418"/>
            <a:ext cx="5609020" cy="2457734"/>
          </a:xfrm>
          <a:prstGeom prst="rect">
            <a:avLst/>
          </a:prstGeom>
          <a:noFill/>
          <a:ln cap="flat" cmpd="sng" w="571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48"/>
          <p:cNvSpPr txBox="1"/>
          <p:nvPr/>
        </p:nvSpPr>
        <p:spPr>
          <a:xfrm flipH="1">
            <a:off x="-5751" y="3617343"/>
            <a:ext cx="321765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  PERSIANN = NOAA NCEP CFSR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Umidade</a:t>
            </a:r>
            <a:endParaRPr sz="3000"/>
          </a:p>
        </p:txBody>
      </p:sp>
      <p:pic>
        <p:nvPicPr>
          <p:cNvPr id="714" name="Google Shape;714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9736" y="3712470"/>
            <a:ext cx="6830746" cy="2113254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4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histogram&#10;&#10;Description automatically generated" id="716" name="Google Shape;716;p49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1638" y="1151812"/>
            <a:ext cx="6830362" cy="2113076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49"/>
          <p:cNvSpPr txBox="1"/>
          <p:nvPr/>
        </p:nvSpPr>
        <p:spPr>
          <a:xfrm>
            <a:off x="576750" y="2552700"/>
            <a:ext cx="3656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Umidade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Relativa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Específica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San Juan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Iquitos</a:t>
            </a:r>
            <a:endParaRPr sz="2200">
              <a:solidFill>
                <a:srgbClr val="E3750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Média móvel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16 semanas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0"/>
          <p:cNvSpPr txBox="1"/>
          <p:nvPr/>
        </p:nvSpPr>
        <p:spPr>
          <a:xfrm>
            <a:off x="555300" y="1512250"/>
            <a:ext cx="11093400" cy="3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Coeficiente de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Correlação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de Pearson: Umidade Relativa e Umidade Específica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San Juan: r = 0,67									Iquitos: r = 0,72</a:t>
            </a:r>
            <a:endParaRPr/>
          </a:p>
        </p:txBody>
      </p:sp>
      <p:pic>
        <p:nvPicPr>
          <p:cNvPr descr="Chart, scatter chart&#10;&#10;Description automatically generated" id="723" name="Google Shape;72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5" y="3099459"/>
            <a:ext cx="5486400" cy="169433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5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Umidade: correlação</a:t>
            </a:r>
            <a:endParaRPr sz="3000"/>
          </a:p>
        </p:txBody>
      </p:sp>
      <p:sp>
        <p:nvSpPr>
          <p:cNvPr id="725" name="Google Shape;725;p5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scatter chart&#10;&#10;Description automatically generated" id="726" name="Google Shape;72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2507" y="3095794"/>
            <a:ext cx="5486401" cy="1701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1"/>
          <p:cNvSpPr txBox="1"/>
          <p:nvPr/>
        </p:nvSpPr>
        <p:spPr>
          <a:xfrm>
            <a:off x="555300" y="1512250"/>
            <a:ext cx="11093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Comparação 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GHCN-Daily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NCEP CFSR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		San Juan											Iquitos</a:t>
            </a:r>
            <a:endParaRPr/>
          </a:p>
        </p:txBody>
      </p:sp>
      <p:sp>
        <p:nvSpPr>
          <p:cNvPr id="732" name="Google Shape;732;p5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variação diurna</a:t>
            </a:r>
            <a:endParaRPr sz="3000"/>
          </a:p>
        </p:txBody>
      </p:sp>
      <p:sp>
        <p:nvSpPr>
          <p:cNvPr id="733" name="Google Shape;733;p5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line chart&#10;&#10;Description automatically generated" id="734" name="Google Shape;73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7" y="3331174"/>
            <a:ext cx="5486401" cy="16881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735" name="Google Shape;73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2507" y="3331164"/>
            <a:ext cx="5486401" cy="168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2"/>
          <p:cNvSpPr txBox="1"/>
          <p:nvPr/>
        </p:nvSpPr>
        <p:spPr>
          <a:xfrm>
            <a:off x="555300" y="1512250"/>
            <a:ext cx="11093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Comparação 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GHCN-Daily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NCEP CFSR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		San Juan											Iquitos</a:t>
            </a:r>
            <a:endParaRPr/>
          </a:p>
        </p:txBody>
      </p:sp>
      <p:sp>
        <p:nvSpPr>
          <p:cNvPr id="741" name="Google Shape;741;p5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variação diurna</a:t>
            </a:r>
            <a:endParaRPr sz="3000"/>
          </a:p>
        </p:txBody>
      </p:sp>
      <p:sp>
        <p:nvSpPr>
          <p:cNvPr id="742" name="Google Shape;742;p5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line chart&#10;&#10;Description automatically generated" id="743" name="Google Shape;74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7" y="3331174"/>
            <a:ext cx="5486401" cy="16881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744" name="Google Shape;74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2507" y="3331164"/>
            <a:ext cx="5486401" cy="1688123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52"/>
          <p:cNvSpPr/>
          <p:nvPr/>
        </p:nvSpPr>
        <p:spPr>
          <a:xfrm>
            <a:off x="650125" y="3429000"/>
            <a:ext cx="5268300" cy="1415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médias</a:t>
            </a:r>
            <a:endParaRPr sz="3000"/>
          </a:p>
        </p:txBody>
      </p:sp>
      <p:sp>
        <p:nvSpPr>
          <p:cNvPr id="751" name="Google Shape;751;p5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histogram&#10;&#10;Description automatically generated" id="752" name="Google Shape;75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2407" y="1718454"/>
            <a:ext cx="6772164" cy="2264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753" name="Google Shape;75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3357" y="4354271"/>
            <a:ext cx="6780925" cy="22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53"/>
          <p:cNvSpPr txBox="1"/>
          <p:nvPr/>
        </p:nvSpPr>
        <p:spPr>
          <a:xfrm>
            <a:off x="5567855" y="2088055"/>
            <a:ext cx="3391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médias de </a:t>
            </a: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San Juan</a:t>
            </a:r>
            <a:endParaRPr b="1"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53"/>
          <p:cNvSpPr txBox="1"/>
          <p:nvPr/>
        </p:nvSpPr>
        <p:spPr>
          <a:xfrm>
            <a:off x="5570592" y="4613275"/>
            <a:ext cx="346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médias de </a:t>
            </a: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Iquitos</a:t>
            </a:r>
            <a:endParaRPr b="1"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53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Dados do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GHCN-Daily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NCEP CFSR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médias</a:t>
            </a:r>
            <a:endParaRPr sz="3000"/>
          </a:p>
        </p:txBody>
      </p:sp>
      <p:sp>
        <p:nvSpPr>
          <p:cNvPr id="762" name="Google Shape;762;p5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histogram&#10;&#10;Description automatically generated" id="763" name="Google Shape;76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2407" y="1718454"/>
            <a:ext cx="6772164" cy="2264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764" name="Google Shape;76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3357" y="4354271"/>
            <a:ext cx="6780925" cy="22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54"/>
          <p:cNvSpPr txBox="1"/>
          <p:nvPr/>
        </p:nvSpPr>
        <p:spPr>
          <a:xfrm>
            <a:off x="5567855" y="2088055"/>
            <a:ext cx="3391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médias de </a:t>
            </a: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San Juan</a:t>
            </a:r>
            <a:endParaRPr b="1"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54"/>
          <p:cNvSpPr txBox="1"/>
          <p:nvPr/>
        </p:nvSpPr>
        <p:spPr>
          <a:xfrm>
            <a:off x="5570592" y="4613275"/>
            <a:ext cx="3461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médias de </a:t>
            </a: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Iquitos</a:t>
            </a:r>
            <a:endParaRPr b="1"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54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Dados do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GHCN-Daily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NCEP CFSR</a:t>
            </a:r>
            <a:endParaRPr/>
          </a:p>
        </p:txBody>
      </p:sp>
      <p:sp>
        <p:nvSpPr>
          <p:cNvPr id="768" name="Google Shape;768;p54"/>
          <p:cNvSpPr/>
          <p:nvPr/>
        </p:nvSpPr>
        <p:spPr>
          <a:xfrm>
            <a:off x="5009650" y="3097575"/>
            <a:ext cx="2192400" cy="714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4"/>
          <p:cNvSpPr/>
          <p:nvPr/>
        </p:nvSpPr>
        <p:spPr>
          <a:xfrm>
            <a:off x="4999800" y="5691875"/>
            <a:ext cx="2192400" cy="714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5"/>
          <p:cNvSpPr txBox="1"/>
          <p:nvPr/>
        </p:nvSpPr>
        <p:spPr>
          <a:xfrm>
            <a:off x="555300" y="1512250"/>
            <a:ext cx="11093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Máximas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 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Mínimas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 em San Juan e Iquitos ao longo do tempo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		San Juan											Iquitos</a:t>
            </a:r>
            <a:endParaRPr/>
          </a:p>
        </p:txBody>
      </p:sp>
      <p:sp>
        <p:nvSpPr>
          <p:cNvPr id="775" name="Google Shape;775;p5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máximas e mínimas</a:t>
            </a:r>
            <a:endParaRPr sz="3000"/>
          </a:p>
        </p:txBody>
      </p:sp>
      <p:sp>
        <p:nvSpPr>
          <p:cNvPr id="776" name="Google Shape;776;p5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chart&#10;&#10;Description automatically generated" id="777" name="Google Shape;77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7" y="3333685"/>
            <a:ext cx="5486401" cy="1683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778" name="Google Shape;77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2507" y="3331035"/>
            <a:ext cx="5486401" cy="1688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6"/>
          <p:cNvSpPr txBox="1"/>
          <p:nvPr/>
        </p:nvSpPr>
        <p:spPr>
          <a:xfrm>
            <a:off x="555300" y="1512250"/>
            <a:ext cx="11093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Máximas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 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Mínimas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 em San Juan e Iquitos ao longo do tempo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		San Juan											Iquitos</a:t>
            </a:r>
            <a:endParaRPr/>
          </a:p>
        </p:txBody>
      </p:sp>
      <p:sp>
        <p:nvSpPr>
          <p:cNvPr id="784" name="Google Shape;784;p5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máximas e mínimas</a:t>
            </a:r>
            <a:endParaRPr sz="3000"/>
          </a:p>
        </p:txBody>
      </p:sp>
      <p:sp>
        <p:nvSpPr>
          <p:cNvPr id="785" name="Google Shape;785;p5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chart&#10;&#10;Description automatically generated" id="786" name="Google Shape;78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7" y="3333685"/>
            <a:ext cx="5486401" cy="1683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787" name="Google Shape;78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2507" y="3331035"/>
            <a:ext cx="5486401" cy="1688409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56"/>
          <p:cNvSpPr/>
          <p:nvPr/>
        </p:nvSpPr>
        <p:spPr>
          <a:xfrm>
            <a:off x="650125" y="3429000"/>
            <a:ext cx="5268300" cy="1415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correlação</a:t>
            </a:r>
            <a:endParaRPr sz="3000"/>
          </a:p>
        </p:txBody>
      </p:sp>
      <p:sp>
        <p:nvSpPr>
          <p:cNvPr id="794" name="Google Shape;794;p5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5" name="Google Shape;795;p57"/>
          <p:cNvSpPr txBox="1"/>
          <p:nvPr/>
        </p:nvSpPr>
        <p:spPr>
          <a:xfrm>
            <a:off x="665028" y="1524893"/>
            <a:ext cx="39060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San Juan: 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Dados de temperatura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 alta c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orrelacionados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57"/>
          <p:cNvSpPr txBox="1"/>
          <p:nvPr/>
        </p:nvSpPr>
        <p:spPr>
          <a:xfrm>
            <a:off x="6199980" y="1524892"/>
            <a:ext cx="47634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Iquitos: Menor correlação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entre os dados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correlação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negativa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7" name="Google Shape;797;p57"/>
          <p:cNvPicPr preferRelativeResize="0"/>
          <p:nvPr/>
        </p:nvPicPr>
        <p:blipFill rotWithShape="1">
          <a:blip r:embed="rId3">
            <a:alphaModFix/>
          </a:blip>
          <a:srcRect b="0" l="0" r="50042" t="0"/>
          <a:stretch/>
        </p:blipFill>
        <p:spPr>
          <a:xfrm>
            <a:off x="432000" y="2372150"/>
            <a:ext cx="5155999" cy="41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57"/>
          <p:cNvPicPr preferRelativeResize="0"/>
          <p:nvPr/>
        </p:nvPicPr>
        <p:blipFill rotWithShape="1">
          <a:blip r:embed="rId3">
            <a:alphaModFix/>
          </a:blip>
          <a:srcRect b="0" l="50042" r="0" t="0"/>
          <a:stretch/>
        </p:blipFill>
        <p:spPr>
          <a:xfrm>
            <a:off x="6003675" y="2372150"/>
            <a:ext cx="5155999" cy="41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Motivação</a:t>
            </a:r>
            <a:endParaRPr sz="3000"/>
          </a:p>
        </p:txBody>
      </p:sp>
      <p:sp>
        <p:nvSpPr>
          <p:cNvPr id="484" name="Google Shape;484;p31"/>
          <p:cNvSpPr txBox="1"/>
          <p:nvPr>
            <p:ph idx="1" type="body"/>
          </p:nvPr>
        </p:nvSpPr>
        <p:spPr>
          <a:xfrm>
            <a:off x="432000" y="243872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Grave problema epidêmico</a:t>
            </a:r>
            <a:endParaRPr/>
          </a:p>
        </p:txBody>
      </p:sp>
      <p:sp>
        <p:nvSpPr>
          <p:cNvPr id="485" name="Google Shape;485;p31"/>
          <p:cNvSpPr txBox="1"/>
          <p:nvPr>
            <p:ph idx="2" type="body"/>
          </p:nvPr>
        </p:nvSpPr>
        <p:spPr>
          <a:xfrm>
            <a:off x="432000" y="3062534"/>
            <a:ext cx="5472000" cy="3129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b="1" lang="en-US"/>
              <a:t>Doença</a:t>
            </a:r>
            <a:r>
              <a:rPr lang="en-US"/>
              <a:t> tropical e subtropical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b="1" lang="en-US"/>
              <a:t>400 milhões</a:t>
            </a:r>
            <a:r>
              <a:rPr lang="en-US"/>
              <a:t> de casos por ano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1 milhão de casos no </a:t>
            </a:r>
            <a:r>
              <a:rPr b="1" lang="en-US"/>
              <a:t>Brasil</a:t>
            </a:r>
            <a:r>
              <a:rPr lang="en-US"/>
              <a:t> em 2020</a:t>
            </a:r>
            <a:endParaRPr/>
          </a:p>
        </p:txBody>
      </p:sp>
      <p:sp>
        <p:nvSpPr>
          <p:cNvPr id="486" name="Google Shape;486;p31"/>
          <p:cNvSpPr txBox="1"/>
          <p:nvPr>
            <p:ph idx="4294967295" type="body"/>
          </p:nvPr>
        </p:nvSpPr>
        <p:spPr>
          <a:xfrm>
            <a:off x="6300000" y="2439245"/>
            <a:ext cx="547200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 sz="2400"/>
              <a:t>Dinâmica da transmissão</a:t>
            </a:r>
            <a:endParaRPr/>
          </a:p>
        </p:txBody>
      </p:sp>
      <p:sp>
        <p:nvSpPr>
          <p:cNvPr id="487" name="Google Shape;487;p31"/>
          <p:cNvSpPr txBox="1"/>
          <p:nvPr>
            <p:ph idx="4294967295" type="body"/>
          </p:nvPr>
        </p:nvSpPr>
        <p:spPr>
          <a:xfrm>
            <a:off x="6299887" y="3062514"/>
            <a:ext cx="5472113" cy="3128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b="1" lang="en-US"/>
              <a:t>Mosquito</a:t>
            </a:r>
            <a:r>
              <a:rPr lang="en-US"/>
              <a:t> </a:t>
            </a:r>
            <a:r>
              <a:rPr i="1" lang="en-US"/>
              <a:t>aedes aegypti</a:t>
            </a:r>
            <a:r>
              <a:rPr lang="en-US"/>
              <a:t> como vetor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Variáveis climáticas como </a:t>
            </a:r>
            <a:r>
              <a:rPr b="1" lang="en-US"/>
              <a:t>temperatura</a:t>
            </a:r>
            <a:r>
              <a:rPr lang="en-US"/>
              <a:t> e </a:t>
            </a:r>
            <a:r>
              <a:rPr b="1" lang="en-US"/>
              <a:t>precipitação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Relação entre clima e </a:t>
            </a:r>
            <a:r>
              <a:rPr b="1" lang="en-US"/>
              <a:t>potencial da doença</a:t>
            </a:r>
            <a:endParaRPr b="1"/>
          </a:p>
        </p:txBody>
      </p:sp>
      <p:sp>
        <p:nvSpPr>
          <p:cNvPr id="488" name="Google Shape;488;p3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9" name="Google Shape;489;p31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Índice de vegetação: correlação</a:t>
            </a:r>
            <a:endParaRPr sz="3000"/>
          </a:p>
        </p:txBody>
      </p:sp>
      <p:sp>
        <p:nvSpPr>
          <p:cNvPr id="804" name="Google Shape;804;p5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5" name="Google Shape;805;p58"/>
          <p:cNvSpPr txBox="1"/>
          <p:nvPr/>
        </p:nvSpPr>
        <p:spPr>
          <a:xfrm>
            <a:off x="665028" y="1524893"/>
            <a:ext cx="390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San Juan: 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Correlações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Norte e Sul</a:t>
            </a:r>
            <a:endParaRPr b="1"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58"/>
          <p:cNvSpPr txBox="1"/>
          <p:nvPr/>
        </p:nvSpPr>
        <p:spPr>
          <a:xfrm>
            <a:off x="6199980" y="1524892"/>
            <a:ext cx="549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Iquitos: 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Forte correlação entre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todas as regiões</a:t>
            </a:r>
            <a:endParaRPr/>
          </a:p>
        </p:txBody>
      </p:sp>
      <p:pic>
        <p:nvPicPr>
          <p:cNvPr id="807" name="Google Shape;8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788" y="2042325"/>
            <a:ext cx="3838475" cy="178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5550" y="2042325"/>
            <a:ext cx="3825454" cy="17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San Juan</a:t>
            </a:r>
            <a:endParaRPr sz="3000"/>
          </a:p>
        </p:txBody>
      </p:sp>
      <p:sp>
        <p:nvSpPr>
          <p:cNvPr id="814" name="Google Shape;814;p5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&#10;&#10;Description automatically generated" id="815" name="Google Shape;81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4" cy="49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San Juan</a:t>
            </a:r>
            <a:endParaRPr sz="3000"/>
          </a:p>
        </p:txBody>
      </p:sp>
      <p:sp>
        <p:nvSpPr>
          <p:cNvPr id="821" name="Google Shape;821;p6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&#10;&#10;Description automatically generated" id="822" name="Google Shape;82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60"/>
          <p:cNvSpPr/>
          <p:nvPr/>
        </p:nvSpPr>
        <p:spPr>
          <a:xfrm>
            <a:off x="2477762" y="2463989"/>
            <a:ext cx="1098000" cy="822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60"/>
          <p:cNvSpPr/>
          <p:nvPr/>
        </p:nvSpPr>
        <p:spPr>
          <a:xfrm>
            <a:off x="2477761" y="4612277"/>
            <a:ext cx="1098000" cy="6114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60"/>
          <p:cNvSpPr/>
          <p:nvPr/>
        </p:nvSpPr>
        <p:spPr>
          <a:xfrm>
            <a:off x="5002459" y="4612276"/>
            <a:ext cx="684900" cy="6114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60"/>
          <p:cNvSpPr txBox="1"/>
          <p:nvPr/>
        </p:nvSpPr>
        <p:spPr>
          <a:xfrm>
            <a:off x="6727747" y="3154538"/>
            <a:ext cx="49872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San Juan</a:t>
            </a:r>
            <a:endParaRPr sz="3000"/>
          </a:p>
        </p:txBody>
      </p:sp>
      <p:sp>
        <p:nvSpPr>
          <p:cNvPr id="832" name="Google Shape;832;p6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&#10;&#10;Description automatically generated" id="833" name="Google Shape;83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61"/>
          <p:cNvSpPr/>
          <p:nvPr/>
        </p:nvSpPr>
        <p:spPr>
          <a:xfrm>
            <a:off x="2477762" y="2463989"/>
            <a:ext cx="1098000" cy="822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61"/>
          <p:cNvSpPr/>
          <p:nvPr/>
        </p:nvSpPr>
        <p:spPr>
          <a:xfrm>
            <a:off x="2477761" y="4612277"/>
            <a:ext cx="1098000" cy="6114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61"/>
          <p:cNvSpPr/>
          <p:nvPr/>
        </p:nvSpPr>
        <p:spPr>
          <a:xfrm>
            <a:off x="5002459" y="4612276"/>
            <a:ext cx="684900" cy="6114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61"/>
          <p:cNvSpPr/>
          <p:nvPr/>
        </p:nvSpPr>
        <p:spPr>
          <a:xfrm>
            <a:off x="2505303" y="3841096"/>
            <a:ext cx="10704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61"/>
          <p:cNvSpPr/>
          <p:nvPr/>
        </p:nvSpPr>
        <p:spPr>
          <a:xfrm>
            <a:off x="4157833" y="4612276"/>
            <a:ext cx="253500" cy="6114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61"/>
          <p:cNvSpPr txBox="1"/>
          <p:nvPr/>
        </p:nvSpPr>
        <p:spPr>
          <a:xfrm>
            <a:off x="6727747" y="3154538"/>
            <a:ext cx="49872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Umidade Específica e Temperaturas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844" name="Google Shape;84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4" cy="4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6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Iquitos</a:t>
            </a:r>
            <a:endParaRPr sz="3000"/>
          </a:p>
        </p:txBody>
      </p:sp>
      <p:sp>
        <p:nvSpPr>
          <p:cNvPr id="846" name="Google Shape;846;p6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851" name="Google Shape;85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6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Iquitos</a:t>
            </a:r>
            <a:endParaRPr sz="3000"/>
          </a:p>
        </p:txBody>
      </p:sp>
      <p:sp>
        <p:nvSpPr>
          <p:cNvPr id="853" name="Google Shape;853;p6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4" name="Google Shape;854;p63"/>
          <p:cNvSpPr/>
          <p:nvPr/>
        </p:nvSpPr>
        <p:spPr>
          <a:xfrm>
            <a:off x="1642316" y="1509193"/>
            <a:ext cx="877800" cy="813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63"/>
          <p:cNvSpPr txBox="1"/>
          <p:nvPr/>
        </p:nvSpPr>
        <p:spPr>
          <a:xfrm>
            <a:off x="6854475" y="1905150"/>
            <a:ext cx="507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Índices de vegetação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860" name="Google Shape;86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6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Iquitos</a:t>
            </a:r>
            <a:endParaRPr sz="3000"/>
          </a:p>
        </p:txBody>
      </p:sp>
      <p:sp>
        <p:nvSpPr>
          <p:cNvPr id="862" name="Google Shape;862;p6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3" name="Google Shape;863;p64"/>
          <p:cNvSpPr/>
          <p:nvPr/>
        </p:nvSpPr>
        <p:spPr>
          <a:xfrm>
            <a:off x="1642316" y="1509193"/>
            <a:ext cx="877800" cy="813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64"/>
          <p:cNvSpPr/>
          <p:nvPr/>
        </p:nvSpPr>
        <p:spPr>
          <a:xfrm>
            <a:off x="2927616" y="3051555"/>
            <a:ext cx="225900" cy="234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64"/>
          <p:cNvSpPr txBox="1"/>
          <p:nvPr/>
        </p:nvSpPr>
        <p:spPr>
          <a:xfrm>
            <a:off x="6854475" y="1905150"/>
            <a:ext cx="5073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Índices de vegetação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: Alguns valores</a:t>
            </a:r>
            <a:endParaRPr b="1"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64"/>
          <p:cNvSpPr/>
          <p:nvPr/>
        </p:nvSpPr>
        <p:spPr>
          <a:xfrm>
            <a:off x="2486941" y="2877120"/>
            <a:ext cx="446100" cy="198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64"/>
          <p:cNvSpPr/>
          <p:nvPr/>
        </p:nvSpPr>
        <p:spPr>
          <a:xfrm>
            <a:off x="2707277" y="4024710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64"/>
          <p:cNvSpPr/>
          <p:nvPr/>
        </p:nvSpPr>
        <p:spPr>
          <a:xfrm>
            <a:off x="3147951" y="4024709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64"/>
          <p:cNvSpPr/>
          <p:nvPr/>
        </p:nvSpPr>
        <p:spPr>
          <a:xfrm>
            <a:off x="4607685" y="460309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64"/>
          <p:cNvSpPr/>
          <p:nvPr/>
        </p:nvSpPr>
        <p:spPr>
          <a:xfrm>
            <a:off x="5011638" y="497950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875" name="Google Shape;87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6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Iquitos</a:t>
            </a:r>
            <a:endParaRPr sz="3000"/>
          </a:p>
        </p:txBody>
      </p:sp>
      <p:sp>
        <p:nvSpPr>
          <p:cNvPr id="877" name="Google Shape;877;p6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8" name="Google Shape;878;p65"/>
          <p:cNvSpPr/>
          <p:nvPr/>
        </p:nvSpPr>
        <p:spPr>
          <a:xfrm>
            <a:off x="1642316" y="1509193"/>
            <a:ext cx="877800" cy="813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65"/>
          <p:cNvSpPr/>
          <p:nvPr/>
        </p:nvSpPr>
        <p:spPr>
          <a:xfrm>
            <a:off x="2927616" y="3051555"/>
            <a:ext cx="225900" cy="234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65"/>
          <p:cNvSpPr txBox="1"/>
          <p:nvPr/>
        </p:nvSpPr>
        <p:spPr>
          <a:xfrm>
            <a:off x="6854475" y="1905150"/>
            <a:ext cx="50739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Índices de vegetação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: Alguns valores</a:t>
            </a:r>
            <a:endParaRPr b="1"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Umidade Específica e Temperatura do ponto de orvalho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Correlação quase perfeita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65"/>
          <p:cNvSpPr/>
          <p:nvPr/>
        </p:nvSpPr>
        <p:spPr>
          <a:xfrm>
            <a:off x="2486941" y="2877120"/>
            <a:ext cx="446100" cy="198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65"/>
          <p:cNvSpPr/>
          <p:nvPr/>
        </p:nvSpPr>
        <p:spPr>
          <a:xfrm>
            <a:off x="2707277" y="4024710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65"/>
          <p:cNvSpPr/>
          <p:nvPr/>
        </p:nvSpPr>
        <p:spPr>
          <a:xfrm>
            <a:off x="3147951" y="4024709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65"/>
          <p:cNvSpPr/>
          <p:nvPr/>
        </p:nvSpPr>
        <p:spPr>
          <a:xfrm>
            <a:off x="2927616" y="3822733"/>
            <a:ext cx="225900" cy="198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65"/>
          <p:cNvSpPr/>
          <p:nvPr/>
        </p:nvSpPr>
        <p:spPr>
          <a:xfrm>
            <a:off x="3340748" y="3822733"/>
            <a:ext cx="639000" cy="225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65"/>
          <p:cNvSpPr/>
          <p:nvPr/>
        </p:nvSpPr>
        <p:spPr>
          <a:xfrm>
            <a:off x="4607685" y="460309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65"/>
          <p:cNvSpPr/>
          <p:nvPr/>
        </p:nvSpPr>
        <p:spPr>
          <a:xfrm>
            <a:off x="5011638" y="497950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892" name="Google Shape;89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6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Iquitos</a:t>
            </a:r>
            <a:endParaRPr sz="3000"/>
          </a:p>
        </p:txBody>
      </p:sp>
      <p:sp>
        <p:nvSpPr>
          <p:cNvPr id="894" name="Google Shape;894;p6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5" name="Google Shape;895;p66"/>
          <p:cNvSpPr/>
          <p:nvPr/>
        </p:nvSpPr>
        <p:spPr>
          <a:xfrm>
            <a:off x="1642316" y="1509193"/>
            <a:ext cx="877800" cy="813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66"/>
          <p:cNvSpPr/>
          <p:nvPr/>
        </p:nvSpPr>
        <p:spPr>
          <a:xfrm>
            <a:off x="2927616" y="3051555"/>
            <a:ext cx="225900" cy="234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66"/>
          <p:cNvSpPr txBox="1"/>
          <p:nvPr/>
        </p:nvSpPr>
        <p:spPr>
          <a:xfrm>
            <a:off x="6854475" y="1905150"/>
            <a:ext cx="50739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Índices de vegetação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: Alguns valores</a:t>
            </a:r>
            <a:endParaRPr sz="22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Umidade Específica e Temperatura do ponto de orvalho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Correlação quase perfeita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Umidade relativa e temperatura máxima e variação diurna</a:t>
            </a:r>
            <a:r>
              <a:rPr lang="en-US" sz="22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Correlação negativa forte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66"/>
          <p:cNvSpPr/>
          <p:nvPr/>
        </p:nvSpPr>
        <p:spPr>
          <a:xfrm>
            <a:off x="2486941" y="2877120"/>
            <a:ext cx="446100" cy="198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66"/>
          <p:cNvSpPr/>
          <p:nvPr/>
        </p:nvSpPr>
        <p:spPr>
          <a:xfrm>
            <a:off x="2707277" y="4024710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66"/>
          <p:cNvSpPr/>
          <p:nvPr/>
        </p:nvSpPr>
        <p:spPr>
          <a:xfrm>
            <a:off x="3147951" y="4024709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66"/>
          <p:cNvSpPr/>
          <p:nvPr/>
        </p:nvSpPr>
        <p:spPr>
          <a:xfrm>
            <a:off x="2927616" y="3822733"/>
            <a:ext cx="225900" cy="198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66"/>
          <p:cNvSpPr/>
          <p:nvPr/>
        </p:nvSpPr>
        <p:spPr>
          <a:xfrm>
            <a:off x="3340748" y="3822733"/>
            <a:ext cx="639000" cy="225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66"/>
          <p:cNvSpPr/>
          <p:nvPr/>
        </p:nvSpPr>
        <p:spPr>
          <a:xfrm>
            <a:off x="4607685" y="460309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66"/>
          <p:cNvSpPr/>
          <p:nvPr/>
        </p:nvSpPr>
        <p:spPr>
          <a:xfrm>
            <a:off x="5011638" y="497950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66"/>
          <p:cNvSpPr/>
          <p:nvPr/>
        </p:nvSpPr>
        <p:spPr>
          <a:xfrm>
            <a:off x="3753877" y="4033889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66"/>
          <p:cNvSpPr/>
          <p:nvPr/>
        </p:nvSpPr>
        <p:spPr>
          <a:xfrm>
            <a:off x="3120407" y="3455503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line chart&#10;&#10;Description automatically generated" id="911" name="Google Shape;911;p6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1934" y="4257151"/>
            <a:ext cx="6760500" cy="20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6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número de casos</a:t>
            </a:r>
            <a:endParaRPr sz="3000"/>
          </a:p>
        </p:txBody>
      </p:sp>
      <p:sp>
        <p:nvSpPr>
          <p:cNvPr id="913" name="Google Shape;913;p6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histogram&#10;&#10;Description automatically generated" id="914" name="Google Shape;91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7998" y="1723495"/>
            <a:ext cx="6766560" cy="209131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67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Casos de dengue em 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San Juan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Iquitos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 cada semana e agregados por ano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Conjunto de dados</a:t>
            </a:r>
            <a:endParaRPr sz="3000"/>
          </a:p>
        </p:txBody>
      </p:sp>
      <p:sp>
        <p:nvSpPr>
          <p:cNvPr id="496" name="Google Shape;496;p32"/>
          <p:cNvSpPr txBox="1"/>
          <p:nvPr>
            <p:ph idx="1" type="body"/>
          </p:nvPr>
        </p:nvSpPr>
        <p:spPr>
          <a:xfrm>
            <a:off x="432000" y="1152000"/>
            <a:ext cx="2951603" cy="219623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/>
              <a:t>DrivenData</a:t>
            </a:r>
            <a:endParaRPr/>
          </a:p>
        </p:txBody>
      </p:sp>
      <p:sp>
        <p:nvSpPr>
          <p:cNvPr id="497" name="Google Shape;497;p32"/>
          <p:cNvSpPr txBox="1"/>
          <p:nvPr>
            <p:ph idx="3" type="body"/>
          </p:nvPr>
        </p:nvSpPr>
        <p:spPr>
          <a:xfrm>
            <a:off x="431800" y="3509766"/>
            <a:ext cx="2951163" cy="2322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Plataforma de </a:t>
            </a:r>
            <a:r>
              <a:rPr b="1" lang="en-US"/>
              <a:t>competições</a:t>
            </a:r>
            <a:r>
              <a:rPr lang="en-US"/>
              <a:t> de Ciência de Dados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</a:pPr>
            <a:r>
              <a:rPr lang="en-US" sz="1200"/>
              <a:t>10.000+ competidores</a:t>
            </a:r>
            <a:endParaRPr sz="1200"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</a:pPr>
            <a:r>
              <a:rPr i="1" lang="en-US" sz="1200"/>
              <a:t>Just for fun</a:t>
            </a:r>
            <a:endParaRPr i="1" sz="1200"/>
          </a:p>
        </p:txBody>
      </p:sp>
      <p:sp>
        <p:nvSpPr>
          <p:cNvPr id="498" name="Google Shape;498;p3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9" name="Google Shape;499;p32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" name="Google Shape;5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600" y="1390987"/>
            <a:ext cx="6339925" cy="43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line chart&#10;&#10;Description automatically generated" id="920" name="Google Shape;920;p6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1934" y="4257151"/>
            <a:ext cx="6760500" cy="20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6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número de casos</a:t>
            </a:r>
            <a:endParaRPr sz="3000"/>
          </a:p>
        </p:txBody>
      </p:sp>
      <p:sp>
        <p:nvSpPr>
          <p:cNvPr id="922" name="Google Shape;922;p6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histogram&#10;&#10;Description automatically generated" id="923" name="Google Shape;923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7998" y="1723495"/>
            <a:ext cx="6766560" cy="2091314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68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Casos de dengue em 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San Juan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Iquitos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 cada semana e agregados por ano</a:t>
            </a:r>
            <a:endParaRPr sz="2200"/>
          </a:p>
        </p:txBody>
      </p:sp>
      <p:sp>
        <p:nvSpPr>
          <p:cNvPr id="925" name="Google Shape;925;p68"/>
          <p:cNvSpPr/>
          <p:nvPr/>
        </p:nvSpPr>
        <p:spPr>
          <a:xfrm>
            <a:off x="5715000" y="2201025"/>
            <a:ext cx="432000" cy="432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68"/>
          <p:cNvSpPr/>
          <p:nvPr/>
        </p:nvSpPr>
        <p:spPr>
          <a:xfrm>
            <a:off x="7785425" y="2950775"/>
            <a:ext cx="432000" cy="432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68"/>
          <p:cNvSpPr/>
          <p:nvPr/>
        </p:nvSpPr>
        <p:spPr>
          <a:xfrm>
            <a:off x="8383125" y="2850125"/>
            <a:ext cx="432000" cy="432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68"/>
          <p:cNvSpPr/>
          <p:nvPr/>
        </p:nvSpPr>
        <p:spPr>
          <a:xfrm>
            <a:off x="3778225" y="2850125"/>
            <a:ext cx="432000" cy="432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68"/>
          <p:cNvSpPr/>
          <p:nvPr/>
        </p:nvSpPr>
        <p:spPr>
          <a:xfrm>
            <a:off x="4615750" y="1858575"/>
            <a:ext cx="432000" cy="432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estatísticas dos casos - Boxplot</a:t>
            </a:r>
            <a:endParaRPr sz="3000"/>
          </a:p>
        </p:txBody>
      </p:sp>
      <p:sp>
        <p:nvSpPr>
          <p:cNvPr id="935" name="Google Shape;935;p6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6" name="Google Shape;93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8" y="1407883"/>
            <a:ext cx="8132281" cy="4607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1992" y="2050879"/>
            <a:ext cx="2080690" cy="33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Google Shape;94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250" y="1423500"/>
            <a:ext cx="8107798" cy="45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7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estatísticas dos casos - Histograma</a:t>
            </a:r>
            <a:endParaRPr sz="3000"/>
          </a:p>
        </p:txBody>
      </p:sp>
      <p:sp>
        <p:nvSpPr>
          <p:cNvPr id="944" name="Google Shape;944;p7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5" name="Google Shape;94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1992" y="2050879"/>
            <a:ext cx="2080690" cy="33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Google Shape;95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250" y="1423500"/>
            <a:ext cx="8107798" cy="45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7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estatísticas dos casos - Histograma</a:t>
            </a:r>
            <a:endParaRPr sz="3000"/>
          </a:p>
        </p:txBody>
      </p:sp>
      <p:sp>
        <p:nvSpPr>
          <p:cNvPr id="952" name="Google Shape;952;p7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53" name="Google Shape;95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1992" y="2050879"/>
            <a:ext cx="2080690" cy="332135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71"/>
          <p:cNvSpPr/>
          <p:nvPr/>
        </p:nvSpPr>
        <p:spPr>
          <a:xfrm>
            <a:off x="9123400" y="2729350"/>
            <a:ext cx="2317800" cy="676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box and whisker chart&#10;&#10;Description automatically generated" id="959" name="Google Shape;95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5600" y="1787100"/>
            <a:ext cx="8193139" cy="4630349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7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tendência</a:t>
            </a:r>
            <a:endParaRPr sz="3000"/>
          </a:p>
        </p:txBody>
      </p:sp>
      <p:sp>
        <p:nvSpPr>
          <p:cNvPr id="961" name="Google Shape;961;p7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2" name="Google Shape;962;p72"/>
          <p:cNvSpPr txBox="1"/>
          <p:nvPr/>
        </p:nvSpPr>
        <p:spPr>
          <a:xfrm>
            <a:off x="280930" y="2879075"/>
            <a:ext cx="2945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72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Nenhum indicativo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de tendência ao longo dos anos</a:t>
            </a:r>
            <a:endParaRPr sz="2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7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sazonalidade</a:t>
            </a:r>
            <a:endParaRPr sz="3000"/>
          </a:p>
        </p:txBody>
      </p:sp>
      <p:sp>
        <p:nvSpPr>
          <p:cNvPr id="969" name="Google Shape;969;p7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0" name="Google Shape;970;p73"/>
          <p:cNvSpPr txBox="1"/>
          <p:nvPr/>
        </p:nvSpPr>
        <p:spPr>
          <a:xfrm>
            <a:off x="3096228" y="1295559"/>
            <a:ext cx="5483998" cy="354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73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Períodos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mais ou menos definidos dentro do ano</a:t>
            </a:r>
            <a:endParaRPr sz="2200"/>
          </a:p>
        </p:txBody>
      </p:sp>
      <p:pic>
        <p:nvPicPr>
          <p:cNvPr descr="Chart&#10;&#10;Description automatically generated" id="972" name="Google Shape;97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2349000"/>
            <a:ext cx="5486401" cy="3083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973" name="Google Shape;973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0000" y="2353503"/>
            <a:ext cx="5486401" cy="307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7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correlação com atributos </a:t>
            </a:r>
            <a:endParaRPr sz="3000"/>
          </a:p>
        </p:txBody>
      </p:sp>
      <p:sp>
        <p:nvSpPr>
          <p:cNvPr id="979" name="Google Shape;979;p74"/>
          <p:cNvSpPr txBox="1"/>
          <p:nvPr>
            <p:ph idx="1" type="body"/>
          </p:nvPr>
        </p:nvSpPr>
        <p:spPr>
          <a:xfrm>
            <a:off x="432000" y="10758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San Juan</a:t>
            </a:r>
            <a:endParaRPr/>
          </a:p>
        </p:txBody>
      </p:sp>
      <p:sp>
        <p:nvSpPr>
          <p:cNvPr id="980" name="Google Shape;980;p7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1" name="Google Shape;981;p74"/>
          <p:cNvSpPr txBox="1"/>
          <p:nvPr>
            <p:ph idx="4" type="body"/>
          </p:nvPr>
        </p:nvSpPr>
        <p:spPr>
          <a:xfrm>
            <a:off x="6288002" y="1075585"/>
            <a:ext cx="5484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Iquitos</a:t>
            </a:r>
            <a:endParaRPr/>
          </a:p>
        </p:txBody>
      </p:sp>
      <p:sp>
        <p:nvSpPr>
          <p:cNvPr id="982" name="Google Shape;982;p74"/>
          <p:cNvSpPr txBox="1"/>
          <p:nvPr/>
        </p:nvSpPr>
        <p:spPr>
          <a:xfrm>
            <a:off x="1199473" y="4825375"/>
            <a:ext cx="9875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Nenhuma correlação forte individualmente</a:t>
            </a:r>
            <a:endParaRPr sz="22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bar chart&#10;&#10;Description automatically generated" id="983" name="Google Shape;98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822" y="1644442"/>
            <a:ext cx="5486400" cy="3030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984" name="Google Shape;98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195" y="1648691"/>
            <a:ext cx="5486401" cy="3039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7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correlação com atributos </a:t>
            </a:r>
            <a:endParaRPr sz="3000"/>
          </a:p>
        </p:txBody>
      </p:sp>
      <p:sp>
        <p:nvSpPr>
          <p:cNvPr id="990" name="Google Shape;990;p75"/>
          <p:cNvSpPr txBox="1"/>
          <p:nvPr>
            <p:ph idx="1" type="body"/>
          </p:nvPr>
        </p:nvSpPr>
        <p:spPr>
          <a:xfrm>
            <a:off x="432000" y="10758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San Juan</a:t>
            </a:r>
            <a:endParaRPr/>
          </a:p>
        </p:txBody>
      </p:sp>
      <p:sp>
        <p:nvSpPr>
          <p:cNvPr id="991" name="Google Shape;991;p7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2" name="Google Shape;992;p75"/>
          <p:cNvSpPr txBox="1"/>
          <p:nvPr>
            <p:ph idx="4" type="body"/>
          </p:nvPr>
        </p:nvSpPr>
        <p:spPr>
          <a:xfrm>
            <a:off x="6288002" y="1075585"/>
            <a:ext cx="5484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Iquitos</a:t>
            </a:r>
            <a:endParaRPr/>
          </a:p>
        </p:txBody>
      </p:sp>
      <p:sp>
        <p:nvSpPr>
          <p:cNvPr id="993" name="Google Shape;993;p75"/>
          <p:cNvSpPr txBox="1"/>
          <p:nvPr/>
        </p:nvSpPr>
        <p:spPr>
          <a:xfrm>
            <a:off x="1199473" y="4825375"/>
            <a:ext cx="9875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Nenhuma correlação forte individualmente</a:t>
            </a:r>
            <a:endParaRPr sz="2200"/>
          </a:p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Pouca correlação com </a:t>
            </a: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Vegetação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bar chart&#10;&#10;Description automatically generated" id="994" name="Google Shape;99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822" y="1644442"/>
            <a:ext cx="5486400" cy="3030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995" name="Google Shape;99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195" y="1648691"/>
            <a:ext cx="5486401" cy="30396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6" name="Google Shape;996;p75"/>
          <p:cNvCxnSpPr/>
          <p:nvPr/>
        </p:nvCxnSpPr>
        <p:spPr>
          <a:xfrm>
            <a:off x="6121858" y="44204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" name="Google Shape;997;p75"/>
          <p:cNvCxnSpPr/>
          <p:nvPr/>
        </p:nvCxnSpPr>
        <p:spPr>
          <a:xfrm flipH="1" rot="10800000">
            <a:off x="315950" y="2499091"/>
            <a:ext cx="5534400" cy="132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8" name="Google Shape;998;p75"/>
          <p:cNvSpPr/>
          <p:nvPr/>
        </p:nvSpPr>
        <p:spPr>
          <a:xfrm>
            <a:off x="324982" y="2277539"/>
            <a:ext cx="5516400" cy="234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75"/>
          <p:cNvSpPr/>
          <p:nvPr/>
        </p:nvSpPr>
        <p:spPr>
          <a:xfrm>
            <a:off x="6339650" y="2388410"/>
            <a:ext cx="5516400" cy="4320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75"/>
          <p:cNvSpPr/>
          <p:nvPr/>
        </p:nvSpPr>
        <p:spPr>
          <a:xfrm>
            <a:off x="324975" y="2823470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75"/>
          <p:cNvSpPr/>
          <p:nvPr/>
        </p:nvSpPr>
        <p:spPr>
          <a:xfrm>
            <a:off x="324975" y="1970407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75"/>
          <p:cNvSpPr/>
          <p:nvPr/>
        </p:nvSpPr>
        <p:spPr>
          <a:xfrm>
            <a:off x="6348650" y="2126995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correlação com atributos </a:t>
            </a:r>
            <a:endParaRPr sz="3000"/>
          </a:p>
        </p:txBody>
      </p:sp>
      <p:sp>
        <p:nvSpPr>
          <p:cNvPr id="1008" name="Google Shape;1008;p76"/>
          <p:cNvSpPr txBox="1"/>
          <p:nvPr>
            <p:ph idx="1" type="body"/>
          </p:nvPr>
        </p:nvSpPr>
        <p:spPr>
          <a:xfrm>
            <a:off x="432000" y="10758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San Juan</a:t>
            </a:r>
            <a:endParaRPr/>
          </a:p>
        </p:txBody>
      </p:sp>
      <p:sp>
        <p:nvSpPr>
          <p:cNvPr id="1009" name="Google Shape;1009;p7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0" name="Google Shape;1010;p76"/>
          <p:cNvSpPr txBox="1"/>
          <p:nvPr>
            <p:ph idx="4" type="body"/>
          </p:nvPr>
        </p:nvSpPr>
        <p:spPr>
          <a:xfrm>
            <a:off x="6288002" y="1075585"/>
            <a:ext cx="5484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Iquitos</a:t>
            </a:r>
            <a:endParaRPr/>
          </a:p>
        </p:txBody>
      </p:sp>
      <p:sp>
        <p:nvSpPr>
          <p:cNvPr id="1011" name="Google Shape;1011;p76"/>
          <p:cNvSpPr txBox="1"/>
          <p:nvPr/>
        </p:nvSpPr>
        <p:spPr>
          <a:xfrm>
            <a:off x="1199473" y="4825375"/>
            <a:ext cx="98754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Nenhuma correlação forte individualmente</a:t>
            </a:r>
            <a:endParaRPr sz="2200"/>
          </a:p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Pouca correlação com </a:t>
            </a: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Vegetação</a:t>
            </a:r>
            <a:endParaRPr b="1"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Maiores correlações com </a:t>
            </a:r>
            <a:r>
              <a:rPr b="1" lang="en-US" sz="2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Umidade 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bar chart&#10;&#10;Description automatically generated" id="1012" name="Google Shape;101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822" y="1644442"/>
            <a:ext cx="5486400" cy="3030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1013" name="Google Shape;101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195" y="1648691"/>
            <a:ext cx="5486401" cy="3039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76"/>
          <p:cNvSpPr/>
          <p:nvPr/>
        </p:nvSpPr>
        <p:spPr>
          <a:xfrm>
            <a:off x="324982" y="4367749"/>
            <a:ext cx="5516400" cy="156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5" name="Google Shape;1015;p76"/>
          <p:cNvCxnSpPr/>
          <p:nvPr/>
        </p:nvCxnSpPr>
        <p:spPr>
          <a:xfrm>
            <a:off x="6121858" y="44204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6" name="Google Shape;1016;p76"/>
          <p:cNvSpPr/>
          <p:nvPr/>
        </p:nvSpPr>
        <p:spPr>
          <a:xfrm>
            <a:off x="324982" y="3233419"/>
            <a:ext cx="5516400" cy="1134300"/>
          </a:xfrm>
          <a:prstGeom prst="rect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76"/>
          <p:cNvSpPr/>
          <p:nvPr/>
        </p:nvSpPr>
        <p:spPr>
          <a:xfrm>
            <a:off x="6339650" y="4367750"/>
            <a:ext cx="5534400" cy="156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76"/>
          <p:cNvSpPr/>
          <p:nvPr/>
        </p:nvSpPr>
        <p:spPr>
          <a:xfrm>
            <a:off x="6339650" y="3807100"/>
            <a:ext cx="5534400" cy="560700"/>
          </a:xfrm>
          <a:prstGeom prst="rect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9" name="Google Shape;1019;p76"/>
          <p:cNvCxnSpPr/>
          <p:nvPr/>
        </p:nvCxnSpPr>
        <p:spPr>
          <a:xfrm flipH="1" rot="10800000">
            <a:off x="315950" y="2499091"/>
            <a:ext cx="5534400" cy="132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0" name="Google Shape;1020;p76"/>
          <p:cNvSpPr/>
          <p:nvPr/>
        </p:nvSpPr>
        <p:spPr>
          <a:xfrm>
            <a:off x="324982" y="2277539"/>
            <a:ext cx="5516400" cy="234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76"/>
          <p:cNvSpPr/>
          <p:nvPr/>
        </p:nvSpPr>
        <p:spPr>
          <a:xfrm>
            <a:off x="6339650" y="2388410"/>
            <a:ext cx="5516400" cy="4320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76"/>
          <p:cNvSpPr/>
          <p:nvPr/>
        </p:nvSpPr>
        <p:spPr>
          <a:xfrm>
            <a:off x="324975" y="2823470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76"/>
          <p:cNvSpPr/>
          <p:nvPr/>
        </p:nvSpPr>
        <p:spPr>
          <a:xfrm>
            <a:off x="324975" y="1970407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76"/>
          <p:cNvSpPr/>
          <p:nvPr/>
        </p:nvSpPr>
        <p:spPr>
          <a:xfrm>
            <a:off x="6348650" y="2126995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7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Modelo Preditivo</a:t>
            </a:r>
            <a:endParaRPr sz="3000"/>
          </a:p>
        </p:txBody>
      </p:sp>
      <p:sp>
        <p:nvSpPr>
          <p:cNvPr id="1030" name="Google Shape;1030;p77"/>
          <p:cNvSpPr txBox="1"/>
          <p:nvPr>
            <p:ph idx="1" type="body"/>
          </p:nvPr>
        </p:nvSpPr>
        <p:spPr>
          <a:xfrm>
            <a:off x="432000" y="1152000"/>
            <a:ext cx="5472000" cy="5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t/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031" name="Google Shape;1031;p7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2" name="Google Shape;1032;p77"/>
          <p:cNvSpPr txBox="1"/>
          <p:nvPr/>
        </p:nvSpPr>
        <p:spPr>
          <a:xfrm>
            <a:off x="4724400" y="4114800"/>
            <a:ext cx="2743200" cy="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3" name="Google Shape;103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720" y="1106820"/>
            <a:ext cx="5719312" cy="4543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&#10;&#10;Description automatically generated" id="505" name="Google Shape;505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729" y="1060193"/>
            <a:ext cx="9969793" cy="5414457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Localizando o problema</a:t>
            </a:r>
            <a:endParaRPr sz="3000"/>
          </a:p>
        </p:txBody>
      </p:sp>
      <p:sp>
        <p:nvSpPr>
          <p:cNvPr id="507" name="Google Shape;507;p3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8" name="Google Shape;508;p33"/>
          <p:cNvSpPr txBox="1"/>
          <p:nvPr/>
        </p:nvSpPr>
        <p:spPr>
          <a:xfrm>
            <a:off x="5009001" y="1296533"/>
            <a:ext cx="5407809" cy="2203985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San Juan (Porto Rico)</a:t>
            </a:r>
            <a:endParaRPr b="0" i="0" sz="2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Capital, maior e mais populoso município de Porto Rico</a:t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Área total: 199,25 km²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Área urbana: 120,15 km²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População total (2010): 442.447 hab.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509" name="Google Shape;509;p33"/>
          <p:cNvCxnSpPr/>
          <p:nvPr/>
        </p:nvCxnSpPr>
        <p:spPr>
          <a:xfrm flipH="1">
            <a:off x="4557769" y="1385831"/>
            <a:ext cx="1" cy="523723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10" name="Google Shape;510;p33"/>
          <p:cNvCxnSpPr/>
          <p:nvPr/>
        </p:nvCxnSpPr>
        <p:spPr>
          <a:xfrm rot="10800000">
            <a:off x="4566527" y="1385828"/>
            <a:ext cx="461146" cy="3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dash"/>
            <a:miter lim="800000"/>
            <a:headEnd len="med" w="med" type="triangle"/>
            <a:tailEnd len="sm" w="sm" type="none"/>
          </a:ln>
        </p:spPr>
      </p:cxnSp>
      <p:pic>
        <p:nvPicPr>
          <p:cNvPr id="511" name="Google Shape;511;p33"/>
          <p:cNvPicPr preferRelativeResize="0"/>
          <p:nvPr/>
        </p:nvPicPr>
        <p:blipFill rotWithShape="1">
          <a:blip r:embed="rId4">
            <a:alphaModFix/>
          </a:blip>
          <a:srcRect b="6567" l="494" r="51" t="11879"/>
          <a:stretch/>
        </p:blipFill>
        <p:spPr>
          <a:xfrm>
            <a:off x="5009001" y="3503364"/>
            <a:ext cx="5405444" cy="2971268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3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7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 sz="3000"/>
          </a:p>
        </p:txBody>
      </p:sp>
      <p:sp>
        <p:nvSpPr>
          <p:cNvPr id="1039" name="Google Shape;1039;p78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Autocorrelação: </a:t>
            </a:r>
            <a:r>
              <a:rPr b="0" lang="en-US" sz="2200"/>
              <a:t>verifica se os dados anteriores interferem nos valores dos dados futuros. 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Autocorrelação parcial: </a:t>
            </a:r>
            <a:r>
              <a:rPr b="0" lang="en-US" sz="2200"/>
              <a:t>retira o efeito do LAG 0 desse cálculo (efeito da função sobre ela mesma)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Autoregressivo: </a:t>
            </a:r>
            <a:r>
              <a:rPr b="0" i="1" lang="en-US" sz="2200"/>
              <a:t>Autocorrelação </a:t>
            </a:r>
            <a:r>
              <a:rPr b="0" lang="en-US" sz="2200"/>
              <a:t>com decaimento suave e A</a:t>
            </a:r>
            <a:r>
              <a:rPr b="0" i="1" lang="en-US" sz="2200"/>
              <a:t>utocorrelação Parcial </a:t>
            </a:r>
            <a:r>
              <a:rPr b="0" lang="en-US" sz="2200"/>
              <a:t>com redução abrupta</a:t>
            </a:r>
            <a:endParaRPr i="1" sz="2200"/>
          </a:p>
        </p:txBody>
      </p:sp>
      <p:pic>
        <p:nvPicPr>
          <p:cNvPr id="1040" name="Google Shape;104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2253240"/>
            <a:ext cx="5472000" cy="326952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7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2" name="Google Shape;1042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0000" y="2298783"/>
            <a:ext cx="5472000" cy="3173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7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 sz="3000"/>
          </a:p>
        </p:txBody>
      </p:sp>
      <p:sp>
        <p:nvSpPr>
          <p:cNvPr id="1048" name="Google Shape;1048;p79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lang="en-US" sz="2200"/>
              <a:t>Modelo </a:t>
            </a:r>
            <a:r>
              <a:rPr b="1" i="1" lang="en-US" sz="2200"/>
              <a:t>Baseline</a:t>
            </a:r>
            <a:r>
              <a:rPr lang="en-US" sz="2200"/>
              <a:t>: </a:t>
            </a:r>
            <a:r>
              <a:rPr b="0" lang="en-US" sz="2200"/>
              <a:t>AutoReg da biblioteca Statsmodels.tsa.ar_model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sp>
        <p:nvSpPr>
          <p:cNvPr id="1049" name="Google Shape;1049;p7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0" name="Google Shape;1050;p79"/>
          <p:cNvPicPr preferRelativeResize="0"/>
          <p:nvPr/>
        </p:nvPicPr>
        <p:blipFill rotWithShape="1">
          <a:blip r:embed="rId3">
            <a:alphaModFix/>
          </a:blip>
          <a:srcRect b="0" l="2474" r="13080" t="0"/>
          <a:stretch/>
        </p:blipFill>
        <p:spPr>
          <a:xfrm>
            <a:off x="497900" y="2405600"/>
            <a:ext cx="11196201" cy="204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8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 sz="3000"/>
          </a:p>
        </p:txBody>
      </p:sp>
      <p:sp>
        <p:nvSpPr>
          <p:cNvPr id="1056" name="Google Shape;1056;p80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lang="en-US" sz="2200"/>
              <a:t>Modelo </a:t>
            </a:r>
            <a:r>
              <a:rPr b="1" i="1" lang="en-US" sz="2200"/>
              <a:t>Baseline</a:t>
            </a:r>
            <a:r>
              <a:rPr lang="en-US" sz="2200"/>
              <a:t>: </a:t>
            </a:r>
            <a:r>
              <a:rPr b="0" lang="en-US" sz="2200"/>
              <a:t>AutoReg da biblioteca Statsmodels.tsa.ar_model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sp>
        <p:nvSpPr>
          <p:cNvPr id="1057" name="Google Shape;1057;p8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8" name="Google Shape;1058;p80"/>
          <p:cNvPicPr preferRelativeResize="0"/>
          <p:nvPr/>
        </p:nvPicPr>
        <p:blipFill rotWithShape="1">
          <a:blip r:embed="rId3">
            <a:alphaModFix/>
          </a:blip>
          <a:srcRect b="0" l="2474" r="13080" t="0"/>
          <a:stretch/>
        </p:blipFill>
        <p:spPr>
          <a:xfrm>
            <a:off x="497900" y="2405600"/>
            <a:ext cx="11196201" cy="204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80"/>
          <p:cNvSpPr/>
          <p:nvPr/>
        </p:nvSpPr>
        <p:spPr>
          <a:xfrm>
            <a:off x="497950" y="2446625"/>
            <a:ext cx="11196300" cy="1448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8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 sz="3000"/>
          </a:p>
        </p:txBody>
      </p:sp>
      <p:sp>
        <p:nvSpPr>
          <p:cNvPr id="1065" name="Google Shape;1065;p8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6" name="Google Shape;1066;p81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lang="en-US" sz="2200"/>
              <a:t>Avaliação do Modelo</a:t>
            </a:r>
            <a:r>
              <a:rPr lang="en-US" sz="2200"/>
              <a:t>: </a:t>
            </a:r>
            <a:r>
              <a:rPr b="0" lang="en-US" sz="2200"/>
              <a:t>Mean Absolute Error* 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0" lang="en-US" sz="2200">
                <a:solidFill>
                  <a:srgbClr val="7F7F7F"/>
                </a:solidFill>
              </a:rPr>
              <a:t>*Parâmetro indicado pela competição</a:t>
            </a:r>
            <a:endParaRPr b="0" sz="22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pic>
        <p:nvPicPr>
          <p:cNvPr id="1067" name="Google Shape;106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075" y="1895625"/>
            <a:ext cx="5885851" cy="26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8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 sz="3000"/>
          </a:p>
        </p:txBody>
      </p:sp>
      <p:sp>
        <p:nvSpPr>
          <p:cNvPr id="1073" name="Google Shape;1073;p8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4" name="Google Shape;1074;p82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lang="en-US" sz="2200"/>
              <a:t>Avaliação do Modelo</a:t>
            </a:r>
            <a:r>
              <a:rPr lang="en-US" sz="2200"/>
              <a:t>: </a:t>
            </a:r>
            <a:r>
              <a:rPr b="0" lang="en-US" sz="2200"/>
              <a:t>Mean Absolute Error* 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0" lang="en-US" sz="2200">
                <a:solidFill>
                  <a:srgbClr val="7F7F7F"/>
                </a:solidFill>
              </a:rPr>
              <a:t>*Parâmetro indicado pela competição</a:t>
            </a:r>
            <a:endParaRPr b="0" sz="22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pic>
        <p:nvPicPr>
          <p:cNvPr id="1075" name="Google Shape;107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075" y="1895625"/>
            <a:ext cx="5885851" cy="26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6512" y="4694000"/>
            <a:ext cx="7138975" cy="12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8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 sz="3000"/>
          </a:p>
        </p:txBody>
      </p:sp>
      <p:sp>
        <p:nvSpPr>
          <p:cNvPr id="1082" name="Google Shape;1082;p8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83" name="Google Shape;108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9724" y="3095623"/>
            <a:ext cx="2200275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83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lang="en-US" sz="2200"/>
              <a:t>Modelo </a:t>
            </a:r>
            <a:r>
              <a:rPr b="1" i="1" lang="en-US" sz="2200"/>
              <a:t>Baseline</a:t>
            </a:r>
            <a:r>
              <a:rPr lang="en-US" sz="2200"/>
              <a:t>: </a:t>
            </a:r>
            <a:r>
              <a:rPr b="0" lang="en-US" sz="2200"/>
              <a:t>AutoReg da biblioteca Statsmodels.tsa.ar_model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pic>
        <p:nvPicPr>
          <p:cNvPr id="1085" name="Google Shape;1085;p83"/>
          <p:cNvPicPr preferRelativeResize="0"/>
          <p:nvPr/>
        </p:nvPicPr>
        <p:blipFill rotWithShape="1">
          <a:blip r:embed="rId4">
            <a:alphaModFix/>
          </a:blip>
          <a:srcRect b="0" l="0" r="0" t="8408"/>
          <a:stretch/>
        </p:blipFill>
        <p:spPr>
          <a:xfrm>
            <a:off x="432000" y="1569625"/>
            <a:ext cx="8175049" cy="45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83"/>
          <p:cNvSpPr txBox="1"/>
          <p:nvPr/>
        </p:nvSpPr>
        <p:spPr>
          <a:xfrm>
            <a:off x="9079625" y="2806225"/>
            <a:ext cx="22002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b="1" lang="en-US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8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092" name="Google Shape;1092;p84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Generalização da </a:t>
            </a:r>
            <a:r>
              <a:rPr b="0" i="1" lang="en-US" sz="2200"/>
              <a:t>Regressão de Poisson</a:t>
            </a:r>
            <a:r>
              <a:rPr b="0" lang="en-US" sz="2200"/>
              <a:t> (média≠variância)</a:t>
            </a:r>
            <a:endParaRPr b="0" sz="2200"/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Variável dependente contável, com </a:t>
            </a:r>
            <a:r>
              <a:rPr b="1" lang="en-US" sz="2200"/>
              <a:t>Distribuição Binomial Negativa</a:t>
            </a:r>
            <a:endParaRPr b="1" sz="2200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i="1" lang="en-US" sz="28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i="1" lang="en-US" sz="280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1" i="1" lang="en-US" sz="2100">
                <a:latin typeface="Cambria Math"/>
                <a:ea typeface="Cambria Math"/>
                <a:cs typeface="Cambria Math"/>
                <a:sym typeface="Cambria Math"/>
              </a:rPr>
              <a:t>~</a:t>
            </a:r>
            <a:r>
              <a:rPr b="1" i="1" lang="en-US" sz="2800">
                <a:latin typeface="Cambria Math"/>
                <a:ea typeface="Cambria Math"/>
                <a:cs typeface="Cambria Math"/>
                <a:sym typeface="Cambria Math"/>
              </a:rPr>
              <a:t> NB(</a:t>
            </a:r>
            <a:r>
              <a:rPr b="1" i="1" lang="en-US" sz="2800">
                <a:latin typeface="Cambria Math"/>
                <a:ea typeface="Cambria Math"/>
                <a:cs typeface="Cambria Math"/>
                <a:sym typeface="Cambria Math"/>
              </a:rPr>
              <a:t>𝜇, 𝛼)</a:t>
            </a:r>
            <a:endParaRPr b="1" i="1" sz="22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mbria Math"/>
              <a:buChar char="●"/>
            </a:pPr>
            <a:r>
              <a:rPr b="1" i="1" lang="en-US" sz="2200">
                <a:latin typeface="Cambria Math"/>
                <a:ea typeface="Cambria Math"/>
                <a:cs typeface="Cambria Math"/>
                <a:sym typeface="Cambria Math"/>
              </a:rPr>
              <a:t>E[Y | x] = 𝜇</a:t>
            </a:r>
            <a:endParaRPr b="1" i="1" sz="22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-US" sz="2200">
                <a:latin typeface="Arial"/>
                <a:ea typeface="Arial"/>
                <a:cs typeface="Arial"/>
                <a:sym typeface="Arial"/>
              </a:rPr>
              <a:t>𝛼</a:t>
            </a:r>
            <a:r>
              <a:rPr b="0" lang="en-US" sz="2200"/>
              <a:t>: Parâmetro auxiliar</a:t>
            </a:r>
            <a:endParaRPr b="0" sz="2200"/>
          </a:p>
          <a:p>
            <a:pPr indent="-3683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lang="en-US" sz="2200"/>
              <a:t>Pode ser buscado</a:t>
            </a:r>
            <a:endParaRPr b="0" sz="2200"/>
          </a:p>
          <a:p>
            <a:pPr indent="-3683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lang="en-US" sz="2200"/>
              <a:t>ou calculado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sp>
        <p:nvSpPr>
          <p:cNvPr id="1093" name="Google Shape;1093;p8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8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099" name="Google Shape;1099;p85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1: Varredura pelo melhor valor de 𝛼</a:t>
            </a:r>
            <a:endParaRPr i="1" sz="2200"/>
          </a:p>
        </p:txBody>
      </p:sp>
      <p:sp>
        <p:nvSpPr>
          <p:cNvPr id="1100" name="Google Shape;1100;p8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01" name="Google Shape;110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50" y="1580725"/>
            <a:ext cx="734377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86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1: Varredura pelo melhor valor de 𝛼</a:t>
            </a:r>
            <a:endParaRPr i="1" sz="2200"/>
          </a:p>
        </p:txBody>
      </p:sp>
      <p:sp>
        <p:nvSpPr>
          <p:cNvPr id="1107" name="Google Shape;1107;p8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08" name="Google Shape;1108;p8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09" name="Google Shape;110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50" y="1580725"/>
            <a:ext cx="7343775" cy="5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86"/>
          <p:cNvSpPr/>
          <p:nvPr/>
        </p:nvSpPr>
        <p:spPr>
          <a:xfrm>
            <a:off x="2234950" y="1580725"/>
            <a:ext cx="7018800" cy="25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8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16" name="Google Shape;1116;p8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7" name="Google Shape;111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50" y="1580725"/>
            <a:ext cx="7343775" cy="5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87"/>
          <p:cNvSpPr/>
          <p:nvPr/>
        </p:nvSpPr>
        <p:spPr>
          <a:xfrm>
            <a:off x="2234950" y="3076700"/>
            <a:ext cx="7018800" cy="49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87"/>
          <p:cNvSpPr/>
          <p:nvPr/>
        </p:nvSpPr>
        <p:spPr>
          <a:xfrm>
            <a:off x="2234950" y="1580725"/>
            <a:ext cx="7018800" cy="25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87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1: Varredura pelo melhor valor de 𝛼</a:t>
            </a:r>
            <a:endParaRPr i="1"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&#10;&#10;Description automatically generated" id="517" name="Google Shape;517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724" y="1060193"/>
            <a:ext cx="9976163" cy="5414457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Localizando o problema</a:t>
            </a:r>
            <a:endParaRPr sz="3000"/>
          </a:p>
        </p:txBody>
      </p:sp>
      <p:sp>
        <p:nvSpPr>
          <p:cNvPr id="519" name="Google Shape;519;p3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0" name="Google Shape;520;p34"/>
          <p:cNvSpPr txBox="1"/>
          <p:nvPr/>
        </p:nvSpPr>
        <p:spPr>
          <a:xfrm>
            <a:off x="5018182" y="1296533"/>
            <a:ext cx="5407809" cy="2203985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San Juan (Porto Rico)</a:t>
            </a:r>
            <a:endParaRPr b="0" i="0" sz="2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Capital, maior e mais populoso município de Porto Rico</a:t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Área total: 199,25 km²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Área urbana: 120,15 km²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População total (2010): 442.447 hab.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21" name="Google Shape;521;p34"/>
          <p:cNvSpPr txBox="1"/>
          <p:nvPr/>
        </p:nvSpPr>
        <p:spPr>
          <a:xfrm>
            <a:off x="446181" y="4271087"/>
            <a:ext cx="4241858" cy="2203985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Iquitos (Peru)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Capital da Amazônia Peruana</a:t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Área total: 369 km²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População total (2015): 465.817 hab.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522" name="Google Shape;522;p34"/>
          <p:cNvCxnSpPr/>
          <p:nvPr/>
        </p:nvCxnSpPr>
        <p:spPr>
          <a:xfrm>
            <a:off x="1032372" y="3818722"/>
            <a:ext cx="28093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23" name="Google Shape;523;p34"/>
          <p:cNvCxnSpPr/>
          <p:nvPr/>
        </p:nvCxnSpPr>
        <p:spPr>
          <a:xfrm rot="10800000">
            <a:off x="1032371" y="3818720"/>
            <a:ext cx="0" cy="449858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miter lim="800000"/>
            <a:headEnd len="med" w="med" type="triangle"/>
            <a:tailEnd len="sm" w="sm" type="none"/>
          </a:ln>
        </p:spPr>
      </p:cxnSp>
      <p:pic>
        <p:nvPicPr>
          <p:cNvPr descr="A picture containing sky, outdoor, resort&#10;&#10;Description automatically generated" id="524" name="Google Shape;524;p34"/>
          <p:cNvPicPr preferRelativeResize="0"/>
          <p:nvPr/>
        </p:nvPicPr>
        <p:blipFill rotWithShape="1">
          <a:blip r:embed="rId4">
            <a:alphaModFix/>
          </a:blip>
          <a:srcRect b="8218" l="0" r="-224" t="9663"/>
          <a:stretch/>
        </p:blipFill>
        <p:spPr>
          <a:xfrm>
            <a:off x="4681714" y="4271087"/>
            <a:ext cx="4405757" cy="22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4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88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1: Varredura pelo melhor valor de 𝛼</a:t>
            </a:r>
            <a:endParaRPr i="1" sz="2200"/>
          </a:p>
        </p:txBody>
      </p:sp>
      <p:sp>
        <p:nvSpPr>
          <p:cNvPr id="1126" name="Google Shape;1126;p8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27" name="Google Shape;1127;p8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28" name="Google Shape;112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50" y="1580725"/>
            <a:ext cx="7343775" cy="5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88"/>
          <p:cNvSpPr/>
          <p:nvPr/>
        </p:nvSpPr>
        <p:spPr>
          <a:xfrm>
            <a:off x="2234950" y="3076700"/>
            <a:ext cx="7018800" cy="49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88"/>
          <p:cNvSpPr/>
          <p:nvPr/>
        </p:nvSpPr>
        <p:spPr>
          <a:xfrm>
            <a:off x="2234950" y="4274250"/>
            <a:ext cx="7018800" cy="857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88"/>
          <p:cNvSpPr/>
          <p:nvPr/>
        </p:nvSpPr>
        <p:spPr>
          <a:xfrm>
            <a:off x="2234950" y="1580725"/>
            <a:ext cx="7018800" cy="25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8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37" name="Google Shape;1137;p8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38" name="Google Shape;113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50" y="1580725"/>
            <a:ext cx="7343775" cy="5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89"/>
          <p:cNvSpPr/>
          <p:nvPr/>
        </p:nvSpPr>
        <p:spPr>
          <a:xfrm>
            <a:off x="2234950" y="3076700"/>
            <a:ext cx="7018800" cy="49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89"/>
          <p:cNvSpPr/>
          <p:nvPr/>
        </p:nvSpPr>
        <p:spPr>
          <a:xfrm>
            <a:off x="2234950" y="4274250"/>
            <a:ext cx="7018800" cy="857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89"/>
          <p:cNvSpPr/>
          <p:nvPr/>
        </p:nvSpPr>
        <p:spPr>
          <a:xfrm>
            <a:off x="2234950" y="5729800"/>
            <a:ext cx="7018800" cy="857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89"/>
          <p:cNvSpPr/>
          <p:nvPr/>
        </p:nvSpPr>
        <p:spPr>
          <a:xfrm>
            <a:off x="2234950" y="1580725"/>
            <a:ext cx="7018800" cy="25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89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1: Varredura pelo melhor valor de 𝛼</a:t>
            </a:r>
            <a:endParaRPr i="1" sz="2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90"/>
          <p:cNvSpPr txBox="1"/>
          <p:nvPr>
            <p:ph idx="1" type="body"/>
          </p:nvPr>
        </p:nvSpPr>
        <p:spPr>
          <a:xfrm>
            <a:off x="432000" y="1137623"/>
            <a:ext cx="11151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2: Cálculo prévio de 𝛼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149" name="Google Shape;1149;p9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50" name="Google Shape;1150;p9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51" name="Google Shape;115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038" y="1586925"/>
            <a:ext cx="6422325" cy="47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6650" y="2731875"/>
            <a:ext cx="1649250" cy="24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90"/>
          <p:cNvSpPr txBox="1"/>
          <p:nvPr/>
        </p:nvSpPr>
        <p:spPr>
          <a:xfrm>
            <a:off x="2168913" y="6274475"/>
            <a:ext cx="541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Imagem </a:t>
            </a:r>
            <a:r>
              <a:rPr i="1" lang="en-US" sz="1000" u="sng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Sachin Date</a:t>
            </a:r>
            <a:endParaRPr i="1" sz="1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9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59" name="Google Shape;1159;p9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60" name="Google Shape;116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904748"/>
            <a:ext cx="732472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91"/>
          <p:cNvSpPr txBox="1"/>
          <p:nvPr>
            <p:ph idx="1" type="body"/>
          </p:nvPr>
        </p:nvSpPr>
        <p:spPr>
          <a:xfrm>
            <a:off x="432000" y="1137623"/>
            <a:ext cx="11151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2: Cálculo prévio de 𝛼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pic>
        <p:nvPicPr>
          <p:cNvPr id="1162" name="Google Shape;116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6500" y="1103386"/>
            <a:ext cx="18002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9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68" name="Google Shape;1168;p9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69" name="Google Shape;116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904748"/>
            <a:ext cx="7324725" cy="40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338" y="1951975"/>
            <a:ext cx="6372225" cy="933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1" name="Google Shape;1171;p92"/>
          <p:cNvSpPr txBox="1"/>
          <p:nvPr>
            <p:ph idx="1" type="body"/>
          </p:nvPr>
        </p:nvSpPr>
        <p:spPr>
          <a:xfrm>
            <a:off x="432000" y="1137623"/>
            <a:ext cx="11151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2: Cálculo prévio de 𝛼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pic>
        <p:nvPicPr>
          <p:cNvPr id="1172" name="Google Shape;1172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6500" y="1103386"/>
            <a:ext cx="1800225" cy="56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3" name="Google Shape;1173;p92"/>
          <p:cNvCxnSpPr/>
          <p:nvPr/>
        </p:nvCxnSpPr>
        <p:spPr>
          <a:xfrm flipH="1" rot="10800000">
            <a:off x="3346800" y="1979825"/>
            <a:ext cx="2286300" cy="173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9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79" name="Google Shape;1179;p9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80" name="Google Shape;118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904748"/>
            <a:ext cx="732472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93"/>
          <p:cNvSpPr txBox="1"/>
          <p:nvPr>
            <p:ph idx="1" type="body"/>
          </p:nvPr>
        </p:nvSpPr>
        <p:spPr>
          <a:xfrm>
            <a:off x="432000" y="1137623"/>
            <a:ext cx="11151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2: Cálculo prévio de 𝛼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pic>
        <p:nvPicPr>
          <p:cNvPr id="1182" name="Google Shape;118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338" y="1951975"/>
            <a:ext cx="6372225" cy="933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3" name="Google Shape;1183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5338" y="3055448"/>
            <a:ext cx="6343650" cy="41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4" name="Google Shape;1184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6500" y="1103386"/>
            <a:ext cx="1800225" cy="56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5" name="Google Shape;1185;p93"/>
          <p:cNvCxnSpPr/>
          <p:nvPr/>
        </p:nvCxnSpPr>
        <p:spPr>
          <a:xfrm flipH="1" rot="10800000">
            <a:off x="3346800" y="1979825"/>
            <a:ext cx="2286300" cy="173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6" name="Google Shape;1186;p93"/>
          <p:cNvCxnSpPr/>
          <p:nvPr/>
        </p:nvCxnSpPr>
        <p:spPr>
          <a:xfrm flipH="1" rot="10800000">
            <a:off x="3707925" y="3040525"/>
            <a:ext cx="1946700" cy="96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9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92" name="Google Shape;1192;p9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3" name="Google Shape;119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904748"/>
            <a:ext cx="7324725" cy="40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338" y="1951975"/>
            <a:ext cx="6372225" cy="933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95" name="Google Shape;1195;p94"/>
          <p:cNvCxnSpPr/>
          <p:nvPr/>
        </p:nvCxnSpPr>
        <p:spPr>
          <a:xfrm flipH="1" rot="10800000">
            <a:off x="3346800" y="1979825"/>
            <a:ext cx="2286300" cy="173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96" name="Google Shape;1196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5338" y="3055448"/>
            <a:ext cx="6343650" cy="41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7" name="Google Shape;1197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5338" y="3558388"/>
            <a:ext cx="6372225" cy="1647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8" name="Google Shape;1198;p94"/>
          <p:cNvSpPr txBox="1"/>
          <p:nvPr>
            <p:ph idx="1" type="body"/>
          </p:nvPr>
        </p:nvSpPr>
        <p:spPr>
          <a:xfrm>
            <a:off x="432000" y="1137623"/>
            <a:ext cx="11151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2: Cálculo prévio de 𝛼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cxnSp>
        <p:nvCxnSpPr>
          <p:cNvPr id="1199" name="Google Shape;1199;p94"/>
          <p:cNvCxnSpPr/>
          <p:nvPr/>
        </p:nvCxnSpPr>
        <p:spPr>
          <a:xfrm flipH="1" rot="10800000">
            <a:off x="3707925" y="3040525"/>
            <a:ext cx="1946700" cy="96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0" name="Google Shape;1200;p94"/>
          <p:cNvCxnSpPr/>
          <p:nvPr/>
        </p:nvCxnSpPr>
        <p:spPr>
          <a:xfrm flipH="1" rot="10800000">
            <a:off x="3828225" y="3576725"/>
            <a:ext cx="1804800" cy="141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01" name="Google Shape;1201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6500" y="1103386"/>
            <a:ext cx="18002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9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207" name="Google Shape;1207;p9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8" name="Google Shape;1208;p95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lang="en-US" sz="2200"/>
              <a:t>Atributos do modelo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Versão 0 - Nenhum atributo</a:t>
            </a:r>
            <a:r>
              <a:rPr lang="en-US" sz="2200"/>
              <a:t>: </a:t>
            </a:r>
            <a:r>
              <a:rPr b="0" lang="en-US" sz="2200"/>
              <a:t>avaliar como o modelo se comporta sem nenhuma variável independente, apenas com os valores do rótulo</a:t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9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214" name="Google Shape;1214;p9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5" name="Google Shape;1215;p96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lang="en-US" sz="2200"/>
              <a:t>Atributos do modelo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Versão 0 - Nenhum atributo</a:t>
            </a:r>
            <a:r>
              <a:rPr lang="en-US" sz="2200"/>
              <a:t>:</a:t>
            </a:r>
            <a:r>
              <a:rPr b="0" lang="en-US" sz="2200"/>
              <a:t> avaliar como o modelo se comporta sem nenhuma variável independente, apenas com os valores do rótulo</a:t>
            </a:r>
            <a:endParaRPr b="0"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Versão 1 - Todos atributos</a:t>
            </a:r>
            <a:r>
              <a:rPr b="0" lang="en-US" sz="2200"/>
              <a:t>: avaliação considerando toda informação de entrada disponível (com execessão de </a:t>
            </a:r>
            <a:r>
              <a:rPr b="0" i="1" lang="en-US" sz="2200"/>
              <a:t>week_start_date</a:t>
            </a:r>
            <a:r>
              <a:rPr b="0" lang="en-US" sz="2200"/>
              <a:t>)</a:t>
            </a:r>
            <a:endParaRPr b="0"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9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221" name="Google Shape;1221;p9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2" name="Google Shape;1222;p97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lang="en-US" sz="2200"/>
              <a:t>Atributos do modelo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Versão 0 - Nenhum atributo</a:t>
            </a:r>
            <a:r>
              <a:rPr lang="en-US" sz="2200"/>
              <a:t>:</a:t>
            </a:r>
            <a:r>
              <a:rPr b="0" lang="en-US" sz="2200"/>
              <a:t> avaliar como o modelo se comporta sem nenhuma variável independente, apenas com os valores do rótulo</a:t>
            </a:r>
            <a:endParaRPr b="0"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Versão 1 - Todos atributos</a:t>
            </a:r>
            <a:r>
              <a:rPr b="0" lang="en-US" sz="2200"/>
              <a:t>: avaliação considerando toda informação de entrada disponível (com execessão de </a:t>
            </a:r>
            <a:r>
              <a:rPr b="0" i="1" lang="en-US" sz="2200"/>
              <a:t>week_start_date</a:t>
            </a:r>
            <a:r>
              <a:rPr b="0" lang="en-US" sz="2200"/>
              <a:t>)</a:t>
            </a:r>
            <a:endParaRPr b="0"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Versão 2 - Subconjunto de atributos</a:t>
            </a:r>
            <a:r>
              <a:rPr lang="en-US" sz="2200"/>
              <a:t>:</a:t>
            </a:r>
            <a:r>
              <a:rPr b="0" lang="en-US" sz="2200"/>
              <a:t> a partir da análise exploratória, utilizando os 4 atributos mais fortemente correlaciados com o total de casos: </a:t>
            </a:r>
            <a:endParaRPr b="0" sz="22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i="1" lang="en-US" sz="2200"/>
              <a:t>reanalysis_specific_humidity_g_per_kg</a:t>
            </a:r>
            <a:r>
              <a:rPr b="0" lang="en-US" sz="2200"/>
              <a:t>: Umidade específica média (𝑔/𝑘𝑔)</a:t>
            </a:r>
            <a:endParaRPr b="0" sz="22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i="1" lang="en-US" sz="2200"/>
              <a:t>reanalysis_dew_point_temp_k</a:t>
            </a:r>
            <a:r>
              <a:rPr b="0" lang="en-US" sz="2200"/>
              <a:t>: Temperatura média do ponto de orvalho (𝐾)</a:t>
            </a:r>
            <a:endParaRPr b="0" sz="22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i="1" lang="en-US" sz="2200"/>
              <a:t>station_avg_temp_k</a:t>
            </a:r>
            <a:r>
              <a:rPr b="0" lang="en-US" sz="2200"/>
              <a:t>: Temperatura média </a:t>
            </a:r>
            <a:r>
              <a:rPr b="0" lang="en-US" sz="2200"/>
              <a:t>(𝐾)</a:t>
            </a:r>
            <a:endParaRPr b="0" sz="2200" u="sng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i="1" lang="en-US" sz="2200"/>
              <a:t>station_min_temp_k</a:t>
            </a:r>
            <a:r>
              <a:rPr b="0" lang="en-US" sz="2200"/>
              <a:t>: Temperatura mínima </a:t>
            </a:r>
            <a:r>
              <a:rPr b="0" lang="en-US" sz="2200"/>
              <a:t>(𝐾)</a:t>
            </a:r>
            <a:endParaRPr b="0" i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Origem dos dados</a:t>
            </a:r>
            <a:endParaRPr sz="3000"/>
          </a:p>
        </p:txBody>
      </p:sp>
      <p:sp>
        <p:nvSpPr>
          <p:cNvPr id="531" name="Google Shape;531;p3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text&#10;&#10;Description automatically generated" id="532" name="Google Shape;532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731" y="1203819"/>
            <a:ext cx="5857647" cy="601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533" name="Google Shape;53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205" y="2032612"/>
            <a:ext cx="2346844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5"/>
          <p:cNvSpPr txBox="1"/>
          <p:nvPr/>
        </p:nvSpPr>
        <p:spPr>
          <a:xfrm>
            <a:off x="326834" y="6211674"/>
            <a:ext cx="25687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Historical Climate Network</a:t>
            </a:r>
            <a:endParaRPr b="0" i="0" sz="11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(GHCN-Daily)</a:t>
            </a:r>
            <a:endParaRPr b="0" i="0" sz="11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&#10;&#10;Description automatically generated" id="535" name="Google Shape;535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7460" y="2033071"/>
            <a:ext cx="27432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5"/>
          <p:cNvSpPr txBox="1"/>
          <p:nvPr/>
        </p:nvSpPr>
        <p:spPr>
          <a:xfrm>
            <a:off x="3049491" y="4123635"/>
            <a:ext cx="355110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Centers for Environmental Prediction </a:t>
            </a: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(NCEP)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Climate Forecast System Reanalysis </a:t>
            </a: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(CFSR)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7" name="Google Shape;537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57116" y="4767206"/>
            <a:ext cx="2743890" cy="138147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5"/>
          <p:cNvSpPr txBox="1"/>
          <p:nvPr/>
        </p:nvSpPr>
        <p:spPr>
          <a:xfrm>
            <a:off x="3449427" y="6203643"/>
            <a:ext cx="2743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Climate Data Record </a:t>
            </a: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(CDR)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Normalized Differential Vegetation Index </a:t>
            </a: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(NDVI)</a:t>
            </a:r>
            <a:endParaRPr b="1" i="0" sz="11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ap&#10;&#10;Description automatically generated" id="539" name="Google Shape;539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20387" y="2690721"/>
            <a:ext cx="4845585" cy="2431669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5"/>
          <p:cNvSpPr txBox="1"/>
          <p:nvPr/>
        </p:nvSpPr>
        <p:spPr>
          <a:xfrm>
            <a:off x="7301314" y="5184363"/>
            <a:ext cx="446917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PERSIANN</a:t>
            </a:r>
            <a:endParaRPr b="1" i="0" sz="12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Precipitation Estimation from Remotely Sensed Information using Artificial Neural Networks</a:t>
            </a:r>
            <a:endParaRPr b="0" i="1" sz="1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35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9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 - San Juan</a:t>
            </a:r>
            <a:endParaRPr sz="3000"/>
          </a:p>
        </p:txBody>
      </p:sp>
      <p:sp>
        <p:nvSpPr>
          <p:cNvPr id="1228" name="Google Shape;1228;p9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9" name="Google Shape;1229;p98"/>
          <p:cNvSpPr txBox="1"/>
          <p:nvPr>
            <p:ph idx="1" type="body"/>
          </p:nvPr>
        </p:nvSpPr>
        <p:spPr>
          <a:xfrm>
            <a:off x="432000" y="1137649"/>
            <a:ext cx="11151000" cy="4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    M</a:t>
            </a:r>
            <a:r>
              <a:rPr lang="en-US" sz="2200"/>
              <a:t>odelo 1									  </a:t>
            </a:r>
            <a:r>
              <a:rPr lang="en-US" sz="2200"/>
              <a:t>Modelo 2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V0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V1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V2</a:t>
            </a:r>
            <a:endParaRPr sz="2200"/>
          </a:p>
        </p:txBody>
      </p:sp>
      <p:pic>
        <p:nvPicPr>
          <p:cNvPr id="1230" name="Google Shape;123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275" y="1449975"/>
            <a:ext cx="9725052" cy="524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99"/>
          <p:cNvSpPr txBox="1"/>
          <p:nvPr>
            <p:ph idx="1" type="body"/>
          </p:nvPr>
        </p:nvSpPr>
        <p:spPr>
          <a:xfrm>
            <a:off x="432000" y="1143049"/>
            <a:ext cx="11151000" cy="4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    Modelo 1									  Modelo 2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V0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V1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V2</a:t>
            </a:r>
            <a:endParaRPr sz="2200"/>
          </a:p>
        </p:txBody>
      </p:sp>
      <p:sp>
        <p:nvSpPr>
          <p:cNvPr id="1236" name="Google Shape;1236;p9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 - Iquitos</a:t>
            </a:r>
            <a:endParaRPr sz="3000"/>
          </a:p>
        </p:txBody>
      </p:sp>
      <p:sp>
        <p:nvSpPr>
          <p:cNvPr id="1237" name="Google Shape;1237;p9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8" name="Google Shape;123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225" y="1449975"/>
            <a:ext cx="9511107" cy="513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0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Avaliação dos modelos e Submissão</a:t>
            </a:r>
            <a:endParaRPr sz="3000"/>
          </a:p>
        </p:txBody>
      </p:sp>
      <p:sp>
        <p:nvSpPr>
          <p:cNvPr id="1244" name="Google Shape;1244;p10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45" name="Google Shape;124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475" y="1003350"/>
            <a:ext cx="6003050" cy="48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Google Shape;125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475" y="1003350"/>
            <a:ext cx="6003050" cy="48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10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Avaliação dos modelos e Submissão</a:t>
            </a:r>
            <a:endParaRPr sz="3000"/>
          </a:p>
        </p:txBody>
      </p:sp>
      <p:sp>
        <p:nvSpPr>
          <p:cNvPr id="1252" name="Google Shape;1252;p10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3" name="Google Shape;1253;p101"/>
          <p:cNvSpPr/>
          <p:nvPr/>
        </p:nvSpPr>
        <p:spPr>
          <a:xfrm>
            <a:off x="3100500" y="3476525"/>
            <a:ext cx="6003000" cy="2297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01"/>
          <p:cNvSpPr/>
          <p:nvPr/>
        </p:nvSpPr>
        <p:spPr>
          <a:xfrm>
            <a:off x="3100500" y="1580275"/>
            <a:ext cx="6003000" cy="555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" name="Google Shape;125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50" y="5086988"/>
            <a:ext cx="4572000" cy="1416942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102"/>
          <p:cNvSpPr txBox="1"/>
          <p:nvPr>
            <p:ph idx="1" type="body"/>
          </p:nvPr>
        </p:nvSpPr>
        <p:spPr>
          <a:xfrm>
            <a:off x="432000" y="115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Baseline</a:t>
            </a:r>
            <a:endParaRPr sz="2200"/>
          </a:p>
        </p:txBody>
      </p:sp>
      <p:sp>
        <p:nvSpPr>
          <p:cNvPr id="1261" name="Google Shape;1261;p102"/>
          <p:cNvSpPr txBox="1"/>
          <p:nvPr>
            <p:ph idx="1" type="body"/>
          </p:nvPr>
        </p:nvSpPr>
        <p:spPr>
          <a:xfrm>
            <a:off x="432000" y="2954500"/>
            <a:ext cx="5042100" cy="3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nb_search 1</a:t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</a:t>
            </a:r>
            <a:r>
              <a:rPr lang="en-US" sz="2200"/>
              <a:t>search 2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262" name="Google Shape;1262;p10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Avaliação dos modelos e Submissão</a:t>
            </a:r>
            <a:endParaRPr sz="3000"/>
          </a:p>
        </p:txBody>
      </p:sp>
      <p:sp>
        <p:nvSpPr>
          <p:cNvPr id="1263" name="Google Shape;1263;p10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64" name="Google Shape;1264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0" y="1538925"/>
            <a:ext cx="4572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9450" y="3320601"/>
            <a:ext cx="4572000" cy="130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579" y="3256926"/>
            <a:ext cx="4572000" cy="143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1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5863" y="5141075"/>
            <a:ext cx="45720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102"/>
          <p:cNvSpPr txBox="1"/>
          <p:nvPr>
            <p:ph idx="1" type="body"/>
          </p:nvPr>
        </p:nvSpPr>
        <p:spPr>
          <a:xfrm>
            <a:off x="6044388" y="2954500"/>
            <a:ext cx="5042100" cy="3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nb_calculate 1</a:t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nb_calculate 2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50" y="5086988"/>
            <a:ext cx="4572000" cy="1416942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103"/>
          <p:cNvSpPr txBox="1"/>
          <p:nvPr>
            <p:ph idx="1" type="body"/>
          </p:nvPr>
        </p:nvSpPr>
        <p:spPr>
          <a:xfrm>
            <a:off x="432000" y="115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Baseline</a:t>
            </a:r>
            <a:endParaRPr sz="2200"/>
          </a:p>
        </p:txBody>
      </p:sp>
      <p:sp>
        <p:nvSpPr>
          <p:cNvPr id="1275" name="Google Shape;1275;p103"/>
          <p:cNvSpPr txBox="1"/>
          <p:nvPr>
            <p:ph idx="1" type="body"/>
          </p:nvPr>
        </p:nvSpPr>
        <p:spPr>
          <a:xfrm>
            <a:off x="432000" y="2954500"/>
            <a:ext cx="5042100" cy="3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nb_search 1</a:t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nb_search 2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276" name="Google Shape;1276;p10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Avaliação dos modelos e Submissão</a:t>
            </a:r>
            <a:endParaRPr sz="3000"/>
          </a:p>
        </p:txBody>
      </p:sp>
      <p:sp>
        <p:nvSpPr>
          <p:cNvPr id="1277" name="Google Shape;1277;p10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78" name="Google Shape;1278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0" y="1538925"/>
            <a:ext cx="4572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9450" y="3320601"/>
            <a:ext cx="4572000" cy="130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579" y="3256926"/>
            <a:ext cx="4572000" cy="143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5863" y="5141075"/>
            <a:ext cx="45720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103"/>
          <p:cNvSpPr txBox="1"/>
          <p:nvPr>
            <p:ph idx="1" type="body"/>
          </p:nvPr>
        </p:nvSpPr>
        <p:spPr>
          <a:xfrm>
            <a:off x="6044388" y="2954500"/>
            <a:ext cx="5042100" cy="3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nb_calculate 1</a:t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nb_calculate 2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283" name="Google Shape;1283;p103"/>
          <p:cNvSpPr/>
          <p:nvPr/>
        </p:nvSpPr>
        <p:spPr>
          <a:xfrm>
            <a:off x="152400" y="4756950"/>
            <a:ext cx="5635800" cy="1880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04"/>
          <p:cNvSpPr txBox="1"/>
          <p:nvPr>
            <p:ph idx="1" type="body"/>
          </p:nvPr>
        </p:nvSpPr>
        <p:spPr>
          <a:xfrm>
            <a:off x="801025" y="1035100"/>
            <a:ext cx="7225500" cy="55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Modelos Binomial Negativo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Diferença pouco significativa do </a:t>
            </a:r>
            <a:r>
              <a:rPr b="1" lang="en-US" sz="2200"/>
              <a:t>MAE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Tempo de execução</a:t>
            </a:r>
            <a:r>
              <a:rPr lang="en-US" sz="2200"/>
              <a:t> cerca de 7 vezes de diferença</a:t>
            </a:r>
            <a:endParaRPr sz="2200"/>
          </a:p>
        </p:txBody>
      </p:sp>
      <p:sp>
        <p:nvSpPr>
          <p:cNvPr id="1289" name="Google Shape;1289;p10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Conclusão</a:t>
            </a:r>
            <a:endParaRPr sz="3000"/>
          </a:p>
        </p:txBody>
      </p:sp>
      <p:sp>
        <p:nvSpPr>
          <p:cNvPr id="1290" name="Google Shape;1290;p10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1" name="Google Shape;129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465" y="524252"/>
            <a:ext cx="2144375" cy="21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04"/>
          <p:cNvSpPr/>
          <p:nvPr/>
        </p:nvSpPr>
        <p:spPr>
          <a:xfrm>
            <a:off x="7768463" y="1403650"/>
            <a:ext cx="2144400" cy="591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05"/>
          <p:cNvSpPr txBox="1"/>
          <p:nvPr>
            <p:ph idx="1" type="body"/>
          </p:nvPr>
        </p:nvSpPr>
        <p:spPr>
          <a:xfrm>
            <a:off x="801025" y="1035100"/>
            <a:ext cx="7225500" cy="55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Modelos Binomial Negativo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Diferença pouco significativa do </a:t>
            </a:r>
            <a:r>
              <a:rPr b="1" lang="en-US" sz="2200"/>
              <a:t>MAE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Tempo de execução</a:t>
            </a:r>
            <a:r>
              <a:rPr lang="en-US" sz="2200"/>
              <a:t> cerca de 7 vezes de diferença</a:t>
            </a:r>
            <a:endParaRPr sz="2200"/>
          </a:p>
          <a:p>
            <a:pPr indent="0" lvl="0" marL="0" rtl="0" algn="just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Atributos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Menos atributos</a:t>
            </a:r>
            <a:r>
              <a:rPr lang="en-US" sz="2200"/>
              <a:t>, melhor </a:t>
            </a:r>
            <a:r>
              <a:rPr i="1" lang="en-US" sz="2200"/>
              <a:t>MAE</a:t>
            </a:r>
            <a:r>
              <a:rPr lang="en-US" sz="2200"/>
              <a:t> de submissão</a:t>
            </a:r>
            <a:endParaRPr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Importância da </a:t>
            </a:r>
            <a:r>
              <a:rPr b="1" lang="en-US" sz="2200"/>
              <a:t>Análise Exploratória</a:t>
            </a:r>
            <a:r>
              <a:rPr lang="en-US" sz="2200"/>
              <a:t> e Seleção de atributos</a:t>
            </a:r>
            <a:endParaRPr sz="2200"/>
          </a:p>
        </p:txBody>
      </p:sp>
      <p:sp>
        <p:nvSpPr>
          <p:cNvPr id="1298" name="Google Shape;1298;p10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Conclusão</a:t>
            </a:r>
            <a:endParaRPr sz="3000"/>
          </a:p>
        </p:txBody>
      </p:sp>
      <p:sp>
        <p:nvSpPr>
          <p:cNvPr id="1299" name="Google Shape;1299;p10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00" name="Google Shape;130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465" y="524252"/>
            <a:ext cx="2144375" cy="21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05"/>
          <p:cNvSpPr/>
          <p:nvPr/>
        </p:nvSpPr>
        <p:spPr>
          <a:xfrm>
            <a:off x="7768463" y="1403650"/>
            <a:ext cx="2144400" cy="591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06"/>
          <p:cNvSpPr txBox="1"/>
          <p:nvPr>
            <p:ph idx="1" type="body"/>
          </p:nvPr>
        </p:nvSpPr>
        <p:spPr>
          <a:xfrm>
            <a:off x="801025" y="1035100"/>
            <a:ext cx="7225500" cy="55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Modelos Binomial Negativo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Diferença pouco significativa do </a:t>
            </a:r>
            <a:r>
              <a:rPr b="1" lang="en-US" sz="2200"/>
              <a:t>MAE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Tempo de execução</a:t>
            </a:r>
            <a:r>
              <a:rPr lang="en-US" sz="2200"/>
              <a:t> cerca de 7 vezes de diferença</a:t>
            </a:r>
            <a:endParaRPr sz="2200"/>
          </a:p>
          <a:p>
            <a:pPr indent="0" lvl="0" marL="0" rtl="0" algn="just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Atributos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Menos atributos</a:t>
            </a:r>
            <a:r>
              <a:rPr lang="en-US" sz="2200"/>
              <a:t>, melhor </a:t>
            </a:r>
            <a:r>
              <a:rPr i="1" lang="en-US" sz="2200"/>
              <a:t>MAE</a:t>
            </a:r>
            <a:r>
              <a:rPr lang="en-US" sz="2200"/>
              <a:t> de submissão</a:t>
            </a:r>
            <a:endParaRPr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Importância da </a:t>
            </a:r>
            <a:r>
              <a:rPr b="1" lang="en-US" sz="2200"/>
              <a:t>Análise Exploratória</a:t>
            </a:r>
            <a:r>
              <a:rPr lang="en-US" sz="2200"/>
              <a:t> e Seleção de atributos</a:t>
            </a:r>
            <a:endParaRPr sz="2200"/>
          </a:p>
          <a:p>
            <a:pPr indent="0" lvl="0" marL="0" rtl="0" algn="just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Modelo Baseline</a:t>
            </a:r>
            <a:endParaRPr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Bastante </a:t>
            </a:r>
            <a:r>
              <a:rPr b="1" lang="en-US" sz="2200"/>
              <a:t>eficiente</a:t>
            </a:r>
            <a:r>
              <a:rPr lang="en-US" sz="2200"/>
              <a:t>, difícil de ser superado</a:t>
            </a:r>
            <a:endParaRPr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Sazonalidade</a:t>
            </a:r>
            <a:r>
              <a:rPr lang="en-US" sz="2200"/>
              <a:t> dos casos é central</a:t>
            </a:r>
            <a:endParaRPr sz="2200"/>
          </a:p>
        </p:txBody>
      </p:sp>
      <p:sp>
        <p:nvSpPr>
          <p:cNvPr id="1307" name="Google Shape;1307;p10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Conclusão</a:t>
            </a:r>
            <a:endParaRPr sz="3000"/>
          </a:p>
        </p:txBody>
      </p:sp>
      <p:sp>
        <p:nvSpPr>
          <p:cNvPr id="1308" name="Google Shape;1308;p10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09" name="Google Shape;130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465" y="524252"/>
            <a:ext cx="2144375" cy="21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06"/>
          <p:cNvSpPr/>
          <p:nvPr/>
        </p:nvSpPr>
        <p:spPr>
          <a:xfrm>
            <a:off x="7768463" y="1403650"/>
            <a:ext cx="2144400" cy="591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07"/>
          <p:cNvSpPr txBox="1"/>
          <p:nvPr>
            <p:ph idx="1" type="body"/>
          </p:nvPr>
        </p:nvSpPr>
        <p:spPr>
          <a:xfrm>
            <a:off x="801025" y="1035100"/>
            <a:ext cx="7225500" cy="55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Modelos Binomial Negativo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Diferença pouco significativa do </a:t>
            </a:r>
            <a:r>
              <a:rPr b="1" lang="en-US" sz="2200"/>
              <a:t>MAE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Tempo de execução</a:t>
            </a:r>
            <a:r>
              <a:rPr lang="en-US" sz="2200"/>
              <a:t> cerca de 7 vezes de diferença</a:t>
            </a:r>
            <a:endParaRPr sz="2200"/>
          </a:p>
          <a:p>
            <a:pPr indent="0" lvl="0" marL="0" rtl="0" algn="just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Atributos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Menos atributos</a:t>
            </a:r>
            <a:r>
              <a:rPr lang="en-US" sz="2200"/>
              <a:t>, melhor </a:t>
            </a:r>
            <a:r>
              <a:rPr i="1" lang="en-US" sz="2200"/>
              <a:t>MAE</a:t>
            </a:r>
            <a:r>
              <a:rPr lang="en-US" sz="2200"/>
              <a:t> de submissão</a:t>
            </a:r>
            <a:endParaRPr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Importância da </a:t>
            </a:r>
            <a:r>
              <a:rPr b="1" lang="en-US" sz="2200"/>
              <a:t>Análise Exploratória</a:t>
            </a:r>
            <a:r>
              <a:rPr lang="en-US" sz="2200"/>
              <a:t> e Seleção de atributos</a:t>
            </a:r>
            <a:endParaRPr sz="2200"/>
          </a:p>
          <a:p>
            <a:pPr indent="0" lvl="0" marL="0" rtl="0" algn="just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Modelo Baseline</a:t>
            </a:r>
            <a:endParaRPr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Bastante </a:t>
            </a:r>
            <a:r>
              <a:rPr b="1" lang="en-US" sz="2200"/>
              <a:t>eficiente</a:t>
            </a:r>
            <a:r>
              <a:rPr lang="en-US" sz="2200"/>
              <a:t>, difícil de ser superado</a:t>
            </a:r>
            <a:endParaRPr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Sazonalidade</a:t>
            </a:r>
            <a:r>
              <a:rPr lang="en-US" sz="2200"/>
              <a:t> dos casos é central</a:t>
            </a:r>
            <a:endParaRPr sz="2200"/>
          </a:p>
          <a:p>
            <a:pPr indent="0" lvl="0" marL="0" rtl="0" algn="just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Oportunidades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</a:t>
            </a:r>
            <a:r>
              <a:rPr b="0" lang="en-US" sz="2200"/>
              <a:t>iferentes combinações de </a:t>
            </a:r>
            <a:r>
              <a:rPr b="1" lang="en-US" sz="2200"/>
              <a:t>atributos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Modelos</a:t>
            </a:r>
            <a:r>
              <a:rPr lang="en-US" sz="2200"/>
              <a:t> mais complexos</a:t>
            </a:r>
            <a:endParaRPr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Combinação</a:t>
            </a:r>
            <a:r>
              <a:rPr lang="en-US" sz="2200"/>
              <a:t> de modelos</a:t>
            </a:r>
            <a:endParaRPr sz="2200"/>
          </a:p>
        </p:txBody>
      </p:sp>
      <p:sp>
        <p:nvSpPr>
          <p:cNvPr id="1316" name="Google Shape;1316;p10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Conclusão</a:t>
            </a:r>
            <a:endParaRPr sz="3000"/>
          </a:p>
        </p:txBody>
      </p:sp>
      <p:sp>
        <p:nvSpPr>
          <p:cNvPr id="1317" name="Google Shape;1317;p10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8" name="Google Shape;1318;p107"/>
          <p:cNvPicPr preferRelativeResize="0"/>
          <p:nvPr/>
        </p:nvPicPr>
        <p:blipFill rotWithShape="1">
          <a:blip r:embed="rId3">
            <a:alphaModFix/>
          </a:blip>
          <a:srcRect b="0" l="32764" r="0" t="0"/>
          <a:stretch/>
        </p:blipFill>
        <p:spPr>
          <a:xfrm>
            <a:off x="7549875" y="5416088"/>
            <a:ext cx="2581576" cy="780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8465" y="524252"/>
            <a:ext cx="2144375" cy="21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107"/>
          <p:cNvSpPr/>
          <p:nvPr/>
        </p:nvSpPr>
        <p:spPr>
          <a:xfrm>
            <a:off x="7768463" y="1403650"/>
            <a:ext cx="2144400" cy="591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546" name="Google Shape;546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1861351"/>
            <a:ext cx="11340000" cy="3261298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Atributos</a:t>
            </a:r>
            <a:endParaRPr sz="3000"/>
          </a:p>
        </p:txBody>
      </p:sp>
      <p:sp>
        <p:nvSpPr>
          <p:cNvPr id="548" name="Google Shape;548;p3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9" name="Google Shape;549;p36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Conjunto de variáveis independentes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36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0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Referências</a:t>
            </a:r>
            <a:endParaRPr sz="3000"/>
          </a:p>
        </p:txBody>
      </p:sp>
      <p:sp>
        <p:nvSpPr>
          <p:cNvPr id="1326" name="Google Shape;1326;p10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7" name="Google Shape;1327;p108"/>
          <p:cNvSpPr txBox="1"/>
          <p:nvPr>
            <p:ph idx="1" type="body"/>
          </p:nvPr>
        </p:nvSpPr>
        <p:spPr>
          <a:xfrm>
            <a:off x="432000" y="1137650"/>
            <a:ext cx="10956300" cy="51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Dados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3"/>
              </a:rPr>
              <a:t>DrivenData 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4"/>
              </a:rPr>
              <a:t>Índice de Vegetação por Diferença Normalizada (NDVI) </a:t>
            </a:r>
            <a:endParaRPr b="0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5"/>
              </a:rPr>
              <a:t>NOAA CDR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6"/>
              </a:rPr>
              <a:t>NOAA GHCN-Daily 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7"/>
              </a:rPr>
              <a:t>NOAA NCEP Climate Forecast System Reanalysis  </a:t>
            </a:r>
            <a:r>
              <a:rPr b="0" lang="en-US" sz="2200" u="sng">
                <a:solidFill>
                  <a:schemeClr val="hlink"/>
                </a:solidFill>
                <a:hlinkClick r:id="rId8"/>
              </a:rPr>
              <a:t> 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9"/>
              </a:rPr>
              <a:t>PERSIANN </a:t>
            </a:r>
            <a:endParaRPr b="0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0"/>
              </a:rPr>
              <a:t>Umidade Relativa do Ar</a:t>
            </a:r>
            <a:endParaRPr b="0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1"/>
              </a:rPr>
              <a:t>Umidade Especifica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2"/>
              </a:rPr>
              <a:t>AutoReg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3"/>
              </a:rPr>
              <a:t>Fitting Models using R-style Formulas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4"/>
              </a:rPr>
              <a:t>GLM</a:t>
            </a:r>
            <a:r>
              <a:rPr b="0" lang="en-US" sz="2200"/>
              <a:t> </a:t>
            </a:r>
            <a:endParaRPr b="0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5"/>
              </a:rPr>
              <a:t>Interpolate (Pandas)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6"/>
              </a:rPr>
              <a:t>Negative Binomial</a:t>
            </a:r>
            <a:endParaRPr b="0" sz="22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0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3" name="Google Shape;1333;p109"/>
          <p:cNvSpPr txBox="1"/>
          <p:nvPr>
            <p:ph idx="1" type="body"/>
          </p:nvPr>
        </p:nvSpPr>
        <p:spPr>
          <a:xfrm>
            <a:off x="432000" y="1137650"/>
            <a:ext cx="10956300" cy="51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Teoria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3"/>
              </a:rPr>
              <a:t>Coeficiente de correlação de Pearson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4"/>
              </a:rPr>
              <a:t>Functional forms for the negative binomial model for count data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5"/>
              </a:rPr>
              <a:t>Mean Absolute Error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6"/>
              </a:rPr>
              <a:t>Negative binomial distribution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7"/>
              </a:rPr>
              <a:t>Negative Binomial Regression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8"/>
              </a:rPr>
              <a:t>Negative Binomial Regression: A Step by Step Guide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9"/>
              </a:rPr>
              <a:t>Ordinary least squares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0"/>
              </a:rPr>
              <a:t>Poisson Regression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1"/>
              </a:rPr>
              <a:t>Time Series Analysis: Identifying AR and MA using ACF and PACF Plots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2"/>
              </a:rPr>
              <a:t>Zero-inflated model</a:t>
            </a:r>
            <a:endParaRPr b="0" sz="2200"/>
          </a:p>
        </p:txBody>
      </p:sp>
      <p:sp>
        <p:nvSpPr>
          <p:cNvPr id="1334" name="Google Shape;1334;p10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Referências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Atributos</a:t>
            </a:r>
            <a:endParaRPr sz="3000"/>
          </a:p>
        </p:txBody>
      </p:sp>
      <p:sp>
        <p:nvSpPr>
          <p:cNvPr id="556" name="Google Shape;556;p3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557" name="Google Shape;557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1861351"/>
            <a:ext cx="11340000" cy="3261298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7"/>
          <p:cNvSpPr/>
          <p:nvPr/>
        </p:nvSpPr>
        <p:spPr>
          <a:xfrm>
            <a:off x="814904" y="2159878"/>
            <a:ext cx="1382617" cy="2686279"/>
          </a:xfrm>
          <a:prstGeom prst="rect">
            <a:avLst/>
          </a:prstGeom>
          <a:solidFill>
            <a:srgbClr val="6FD172">
              <a:alpha val="20000"/>
            </a:srgbClr>
          </a:solidFill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37"/>
          <p:cNvSpPr/>
          <p:nvPr/>
        </p:nvSpPr>
        <p:spPr>
          <a:xfrm>
            <a:off x="814904" y="1820190"/>
            <a:ext cx="1382617" cy="336015"/>
          </a:xfrm>
          <a:prstGeom prst="rect">
            <a:avLst/>
          </a:prstGeom>
          <a:noFill/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37"/>
          <p:cNvSpPr txBox="1"/>
          <p:nvPr/>
        </p:nvSpPr>
        <p:spPr>
          <a:xfrm>
            <a:off x="666520" y="1400977"/>
            <a:ext cx="16874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CHAVES</a:t>
            </a:r>
            <a:endParaRPr/>
          </a:p>
        </p:txBody>
      </p:sp>
      <p:sp>
        <p:nvSpPr>
          <p:cNvPr id="561" name="Google Shape;561;p37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Conjunto de variáveis independentes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37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